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90" r:id="rId4"/>
    <p:sldId id="259" r:id="rId5"/>
    <p:sldId id="291" r:id="rId6"/>
    <p:sldId id="266" r:id="rId7"/>
    <p:sldId id="292" r:id="rId8"/>
    <p:sldId id="308" r:id="rId9"/>
    <p:sldId id="309" r:id="rId10"/>
    <p:sldId id="306" r:id="rId11"/>
    <p:sldId id="311" r:id="rId12"/>
    <p:sldId id="310" r:id="rId13"/>
    <p:sldId id="314" r:id="rId14"/>
    <p:sldId id="315" r:id="rId15"/>
    <p:sldId id="316" r:id="rId16"/>
    <p:sldId id="317" r:id="rId17"/>
    <p:sldId id="318" r:id="rId18"/>
    <p:sldId id="319" r:id="rId19"/>
    <p:sldId id="293" r:id="rId20"/>
    <p:sldId id="267" r:id="rId21"/>
    <p:sldId id="299" r:id="rId22"/>
    <p:sldId id="270" r:id="rId23"/>
    <p:sldId id="269" r:id="rId24"/>
    <p:sldId id="274" r:id="rId25"/>
    <p:sldId id="296" r:id="rId26"/>
    <p:sldId id="268" r:id="rId27"/>
    <p:sldId id="281" r:id="rId28"/>
    <p:sldId id="282" r:id="rId29"/>
    <p:sldId id="285" r:id="rId30"/>
    <p:sldId id="283" r:id="rId31"/>
    <p:sldId id="286" r:id="rId32"/>
    <p:sldId id="287" r:id="rId33"/>
    <p:sldId id="288" r:id="rId34"/>
    <p:sldId id="312" r:id="rId35"/>
    <p:sldId id="297" r:id="rId36"/>
    <p:sldId id="302" r:id="rId37"/>
    <p:sldId id="303" r:id="rId38"/>
    <p:sldId id="301" r:id="rId39"/>
    <p:sldId id="304" r:id="rId40"/>
    <p:sldId id="305" r:id="rId41"/>
    <p:sldId id="289" r:id="rId42"/>
    <p:sldId id="279" r:id="rId43"/>
    <p:sldId id="284" r:id="rId44"/>
    <p:sldId id="280" r:id="rId45"/>
    <p:sldId id="320" r:id="rId46"/>
    <p:sldId id="298" r:id="rId47"/>
    <p:sldId id="275" r:id="rId48"/>
    <p:sldId id="276" r:id="rId49"/>
    <p:sldId id="277" r:id="rId50"/>
    <p:sldId id="278" r:id="rId51"/>
    <p:sldId id="295" r:id="rId52"/>
    <p:sldId id="271" r:id="rId53"/>
    <p:sldId id="294" r:id="rId54"/>
    <p:sldId id="313" r:id="rId55"/>
    <p:sldId id="262" r:id="rId56"/>
  </p:sldIdLst>
  <p:sldSz cx="12192000" cy="6858000"/>
  <p:notesSz cx="6858000" cy="9144000"/>
  <p:embeddedFontLst>
    <p:embeddedFont>
      <p:font typeface="Aharoni" panose="02010803020104030203" pitchFamily="2" charset="-79"/>
      <p:bold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0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5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77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90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5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91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4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05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6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6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F0109-325A-4170-A0A5-6A4A2D76C4B4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90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4961681" y="1911781"/>
            <a:ext cx="2268638" cy="3773347"/>
            <a:chOff x="4961681" y="1542326"/>
            <a:chExt cx="2268638" cy="3773347"/>
          </a:xfrm>
        </p:grpSpPr>
        <p:sp>
          <p:nvSpPr>
            <p:cNvPr id="5" name="직사각형 4"/>
            <p:cNvSpPr/>
            <p:nvPr/>
          </p:nvSpPr>
          <p:spPr>
            <a:xfrm>
              <a:off x="4961681" y="1542326"/>
              <a:ext cx="2268638" cy="3773347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5107008" y="1861380"/>
              <a:ext cx="1994832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996405" y="1963679"/>
              <a:ext cx="21991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문화재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04829" y="3406587"/>
              <a:ext cx="2199189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가장 한국적인 것</a:t>
              </a:r>
              <a:endParaRPr lang="en-US" altLang="ko-KR" sz="13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sz="13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3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가장 세계적인 것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04829" y="4920239"/>
              <a:ext cx="2199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아이스크림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5107008" y="4817940"/>
              <a:ext cx="1994832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107008" y="2633540"/>
              <a:ext cx="1994832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52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3FFEA6-08F3-41B8-8154-1B40C5A6E517}"/>
              </a:ext>
            </a:extLst>
          </p:cNvPr>
          <p:cNvGrpSpPr/>
          <p:nvPr/>
        </p:nvGrpSpPr>
        <p:grpSpPr>
          <a:xfrm flipH="1">
            <a:off x="138545" y="120074"/>
            <a:ext cx="2562817" cy="546073"/>
            <a:chOff x="4254980" y="1225553"/>
            <a:chExt cx="3057873" cy="60854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583B29A-93A8-4B24-8934-90DAAFF231D2}"/>
                </a:ext>
              </a:extLst>
            </p:cNvPr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C15A01A-6D64-4219-9D32-F4D045285A8D}"/>
                </a:ext>
              </a:extLst>
            </p:cNvPr>
            <p:cNvGrpSpPr/>
            <p:nvPr/>
          </p:nvGrpSpPr>
          <p:grpSpPr>
            <a:xfrm>
              <a:off x="4254980" y="1225553"/>
              <a:ext cx="3024336" cy="432048"/>
              <a:chOff x="3491880" y="2060848"/>
              <a:chExt cx="3024336" cy="432048"/>
            </a:xfrm>
            <a:solidFill>
              <a:srgbClr val="FFC000"/>
            </a:solidFill>
            <a:effectLst/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79E9EBE-9D09-4FCB-AF3C-D9A8DEAC2C93}"/>
                  </a:ext>
                </a:extLst>
              </p:cNvPr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ERD</a:t>
                </a:r>
              </a:p>
            </p:txBody>
          </p:sp>
          <p:sp>
            <p:nvSpPr>
              <p:cNvPr id="74" name="직각 삼각형 73">
                <a:extLst>
                  <a:ext uri="{FF2B5EF4-FFF2-40B4-BE49-F238E27FC236}">
                    <a16:creationId xmlns:a16="http://schemas.microsoft.com/office/drawing/2014/main" id="{499E735D-35FD-4AF9-B319-EB062900B08A}"/>
                  </a:ext>
                </a:extLst>
              </p:cNvPr>
              <p:cNvSpPr/>
              <p:nvPr/>
            </p:nvSpPr>
            <p:spPr>
              <a:xfrm rot="10800000" flipH="1">
                <a:off x="3491880" y="2240324"/>
                <a:ext cx="390902" cy="50949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8623F95-7E98-4E19-ADD9-55BAE21FA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738080"/>
            <a:ext cx="11951854" cy="60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7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6A5C06-3458-47C8-95C0-4CEF48882563}"/>
              </a:ext>
            </a:extLst>
          </p:cNvPr>
          <p:cNvGrpSpPr/>
          <p:nvPr/>
        </p:nvGrpSpPr>
        <p:grpSpPr>
          <a:xfrm flipH="1">
            <a:off x="138545" y="120074"/>
            <a:ext cx="2562817" cy="546073"/>
            <a:chOff x="4254980" y="1225553"/>
            <a:chExt cx="3057873" cy="60854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2A6C9E-49CF-43C8-BEA6-57423AD6356B}"/>
                </a:ext>
              </a:extLst>
            </p:cNvPr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6FD8B14-6E90-404F-84A1-8E8B3AF93B00}"/>
                </a:ext>
              </a:extLst>
            </p:cNvPr>
            <p:cNvGrpSpPr/>
            <p:nvPr/>
          </p:nvGrpSpPr>
          <p:grpSpPr>
            <a:xfrm>
              <a:off x="4254980" y="1225553"/>
              <a:ext cx="3024336" cy="432048"/>
              <a:chOff x="3491880" y="2060848"/>
              <a:chExt cx="3024336" cy="432048"/>
            </a:xfrm>
            <a:solidFill>
              <a:srgbClr val="FFC000"/>
            </a:solidFill>
            <a:effectLst/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E96DA0-643D-4855-AEA6-EC0E1BD17513}"/>
                  </a:ext>
                </a:extLst>
              </p:cNvPr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USE CASE</a:t>
                </a:r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8A11CD83-66D1-4CEE-B6D6-790E4EBC1E55}"/>
                  </a:ext>
                </a:extLst>
              </p:cNvPr>
              <p:cNvSpPr/>
              <p:nvPr/>
            </p:nvSpPr>
            <p:spPr>
              <a:xfrm rot="10800000" flipH="1">
                <a:off x="3491880" y="2240324"/>
                <a:ext cx="390902" cy="50949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C61BF9B-9FF1-49FE-91C1-A0D9E7978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06" y="780689"/>
            <a:ext cx="10304329" cy="57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3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6A5C06-3458-47C8-95C0-4CEF48882563}"/>
              </a:ext>
            </a:extLst>
          </p:cNvPr>
          <p:cNvGrpSpPr/>
          <p:nvPr/>
        </p:nvGrpSpPr>
        <p:grpSpPr>
          <a:xfrm flipH="1">
            <a:off x="138545" y="120074"/>
            <a:ext cx="2562817" cy="546073"/>
            <a:chOff x="4254980" y="1225553"/>
            <a:chExt cx="3057873" cy="60854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2A6C9E-49CF-43C8-BEA6-57423AD6356B}"/>
                </a:ext>
              </a:extLst>
            </p:cNvPr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6FD8B14-6E90-404F-84A1-8E8B3AF93B00}"/>
                </a:ext>
              </a:extLst>
            </p:cNvPr>
            <p:cNvGrpSpPr/>
            <p:nvPr/>
          </p:nvGrpSpPr>
          <p:grpSpPr>
            <a:xfrm>
              <a:off x="4254980" y="1225553"/>
              <a:ext cx="3024336" cy="432048"/>
              <a:chOff x="3491880" y="2060848"/>
              <a:chExt cx="3024336" cy="432048"/>
            </a:xfrm>
            <a:solidFill>
              <a:srgbClr val="FFC000"/>
            </a:solidFill>
            <a:effectLst/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E96DA0-643D-4855-AEA6-EC0E1BD17513}"/>
                  </a:ext>
                </a:extLst>
              </p:cNvPr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스토리보드 계획</a:t>
                </a:r>
                <a:endParaRPr lang="en-US" altLang="ko-KR" b="1" dirty="0"/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8A11CD83-66D1-4CEE-B6D6-790E4EBC1E55}"/>
                  </a:ext>
                </a:extLst>
              </p:cNvPr>
              <p:cNvSpPr/>
              <p:nvPr/>
            </p:nvSpPr>
            <p:spPr>
              <a:xfrm rot="10800000" flipH="1">
                <a:off x="3491880" y="2240324"/>
                <a:ext cx="390902" cy="50949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7F962FD-F76C-4C4B-8637-B22F0FA4C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8" y="1444677"/>
            <a:ext cx="8153400" cy="441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B131F-FF40-473E-BA25-4D51F96C4A14}"/>
              </a:ext>
            </a:extLst>
          </p:cNvPr>
          <p:cNvSpPr txBox="1"/>
          <p:nvPr/>
        </p:nvSpPr>
        <p:spPr>
          <a:xfrm>
            <a:off x="3020291" y="119320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메인페이지와</a:t>
            </a:r>
            <a:r>
              <a:rPr lang="ko-KR" altLang="en-US" dirty="0"/>
              <a:t> 메뉴구성</a:t>
            </a:r>
          </a:p>
        </p:txBody>
      </p:sp>
    </p:spTree>
    <p:extLst>
      <p:ext uri="{BB962C8B-B14F-4D97-AF65-F5344CB8AC3E}">
        <p14:creationId xmlns:p14="http://schemas.microsoft.com/office/powerpoint/2010/main" val="928327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6A5C06-3458-47C8-95C0-4CEF48882563}"/>
              </a:ext>
            </a:extLst>
          </p:cNvPr>
          <p:cNvGrpSpPr/>
          <p:nvPr/>
        </p:nvGrpSpPr>
        <p:grpSpPr>
          <a:xfrm flipH="1">
            <a:off x="138545" y="120074"/>
            <a:ext cx="2562817" cy="546073"/>
            <a:chOff x="4254980" y="1225553"/>
            <a:chExt cx="3057873" cy="60854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2A6C9E-49CF-43C8-BEA6-57423AD6356B}"/>
                </a:ext>
              </a:extLst>
            </p:cNvPr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6FD8B14-6E90-404F-84A1-8E8B3AF93B00}"/>
                </a:ext>
              </a:extLst>
            </p:cNvPr>
            <p:cNvGrpSpPr/>
            <p:nvPr/>
          </p:nvGrpSpPr>
          <p:grpSpPr>
            <a:xfrm>
              <a:off x="4254980" y="1225553"/>
              <a:ext cx="3024336" cy="432048"/>
              <a:chOff x="3491880" y="2060848"/>
              <a:chExt cx="3024336" cy="432048"/>
            </a:xfrm>
            <a:solidFill>
              <a:srgbClr val="FFC000"/>
            </a:solidFill>
            <a:effectLst/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E96DA0-643D-4855-AEA6-EC0E1BD17513}"/>
                  </a:ext>
                </a:extLst>
              </p:cNvPr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스토리보드 계획</a:t>
                </a:r>
                <a:endParaRPr lang="en-US" altLang="ko-KR" b="1" dirty="0"/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8A11CD83-66D1-4CEE-B6D6-790E4EBC1E55}"/>
                  </a:ext>
                </a:extLst>
              </p:cNvPr>
              <p:cNvSpPr/>
              <p:nvPr/>
            </p:nvSpPr>
            <p:spPr>
              <a:xfrm rot="10800000" flipH="1">
                <a:off x="3491880" y="2240324"/>
                <a:ext cx="390902" cy="50949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47E5381-E961-4369-B840-94667072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3" y="1705178"/>
            <a:ext cx="11734800" cy="422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A54F1D-F7BD-4D8E-91E9-1565D35A44C0}"/>
              </a:ext>
            </a:extLst>
          </p:cNvPr>
          <p:cNvSpPr txBox="1"/>
          <p:nvPr/>
        </p:nvSpPr>
        <p:spPr>
          <a:xfrm>
            <a:off x="3020291" y="1193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문화재 보기와 소개</a:t>
            </a:r>
          </a:p>
        </p:txBody>
      </p:sp>
    </p:spTree>
    <p:extLst>
      <p:ext uri="{BB962C8B-B14F-4D97-AF65-F5344CB8AC3E}">
        <p14:creationId xmlns:p14="http://schemas.microsoft.com/office/powerpoint/2010/main" val="420738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6A5C06-3458-47C8-95C0-4CEF48882563}"/>
              </a:ext>
            </a:extLst>
          </p:cNvPr>
          <p:cNvGrpSpPr/>
          <p:nvPr/>
        </p:nvGrpSpPr>
        <p:grpSpPr>
          <a:xfrm flipH="1">
            <a:off x="138545" y="120074"/>
            <a:ext cx="2562817" cy="546073"/>
            <a:chOff x="4254980" y="1225553"/>
            <a:chExt cx="3057873" cy="60854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2A6C9E-49CF-43C8-BEA6-57423AD6356B}"/>
                </a:ext>
              </a:extLst>
            </p:cNvPr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6FD8B14-6E90-404F-84A1-8E8B3AF93B00}"/>
                </a:ext>
              </a:extLst>
            </p:cNvPr>
            <p:cNvGrpSpPr/>
            <p:nvPr/>
          </p:nvGrpSpPr>
          <p:grpSpPr>
            <a:xfrm>
              <a:off x="4254980" y="1225553"/>
              <a:ext cx="3024336" cy="432048"/>
              <a:chOff x="3491880" y="2060848"/>
              <a:chExt cx="3024336" cy="432048"/>
            </a:xfrm>
            <a:solidFill>
              <a:srgbClr val="FFC000"/>
            </a:solidFill>
            <a:effectLst/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E96DA0-643D-4855-AEA6-EC0E1BD17513}"/>
                  </a:ext>
                </a:extLst>
              </p:cNvPr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스토리보드 계획</a:t>
                </a:r>
                <a:endParaRPr lang="en-US" altLang="ko-KR" b="1" dirty="0"/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8A11CD83-66D1-4CEE-B6D6-790E4EBC1E55}"/>
                  </a:ext>
                </a:extLst>
              </p:cNvPr>
              <p:cNvSpPr/>
              <p:nvPr/>
            </p:nvSpPr>
            <p:spPr>
              <a:xfrm rot="10800000" flipH="1">
                <a:off x="3491880" y="2240324"/>
                <a:ext cx="390902" cy="50949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E9C5FAC-8246-4BB2-8CF5-53F99526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27" y="941741"/>
            <a:ext cx="10010745" cy="5512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13574D-A0F5-4E8D-B7BB-E45A9F551D7E}"/>
              </a:ext>
            </a:extLst>
          </p:cNvPr>
          <p:cNvSpPr txBox="1"/>
          <p:nvPr/>
        </p:nvSpPr>
        <p:spPr>
          <a:xfrm>
            <a:off x="3020291" y="119320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관리자만 등록할 수 있는 공지사항</a:t>
            </a:r>
          </a:p>
        </p:txBody>
      </p:sp>
    </p:spTree>
    <p:extLst>
      <p:ext uri="{BB962C8B-B14F-4D97-AF65-F5344CB8AC3E}">
        <p14:creationId xmlns:p14="http://schemas.microsoft.com/office/powerpoint/2010/main" val="380282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6A5C06-3458-47C8-95C0-4CEF48882563}"/>
              </a:ext>
            </a:extLst>
          </p:cNvPr>
          <p:cNvGrpSpPr/>
          <p:nvPr/>
        </p:nvGrpSpPr>
        <p:grpSpPr>
          <a:xfrm flipH="1">
            <a:off x="138545" y="120074"/>
            <a:ext cx="2562817" cy="546073"/>
            <a:chOff x="4254980" y="1225553"/>
            <a:chExt cx="3057873" cy="60854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2A6C9E-49CF-43C8-BEA6-57423AD6356B}"/>
                </a:ext>
              </a:extLst>
            </p:cNvPr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6FD8B14-6E90-404F-84A1-8E8B3AF93B00}"/>
                </a:ext>
              </a:extLst>
            </p:cNvPr>
            <p:cNvGrpSpPr/>
            <p:nvPr/>
          </p:nvGrpSpPr>
          <p:grpSpPr>
            <a:xfrm>
              <a:off x="4254980" y="1225553"/>
              <a:ext cx="3024336" cy="432048"/>
              <a:chOff x="3491880" y="2060848"/>
              <a:chExt cx="3024336" cy="432048"/>
            </a:xfrm>
            <a:solidFill>
              <a:srgbClr val="FFC000"/>
            </a:solidFill>
            <a:effectLst/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E96DA0-643D-4855-AEA6-EC0E1BD17513}"/>
                  </a:ext>
                </a:extLst>
              </p:cNvPr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스토리보드 계획</a:t>
                </a:r>
                <a:endParaRPr lang="en-US" altLang="ko-KR" b="1" dirty="0"/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8A11CD83-66D1-4CEE-B6D6-790E4EBC1E55}"/>
                  </a:ext>
                </a:extLst>
              </p:cNvPr>
              <p:cNvSpPr/>
              <p:nvPr/>
            </p:nvSpPr>
            <p:spPr>
              <a:xfrm rot="10800000" flipH="1">
                <a:off x="3491880" y="2240324"/>
                <a:ext cx="390902" cy="50949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9928F6B-B6F2-40AD-B827-154685F90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31" y="1676543"/>
            <a:ext cx="5057775" cy="38004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B80BF8-4F10-4EC1-8FCF-9FCFB7D08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727" y="1676543"/>
            <a:ext cx="5029200" cy="3857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0180AC-85AB-49BD-8087-64F2D85377CC}"/>
              </a:ext>
            </a:extLst>
          </p:cNvPr>
          <p:cNvSpPr txBox="1"/>
          <p:nvPr/>
        </p:nvSpPr>
        <p:spPr>
          <a:xfrm>
            <a:off x="3020291" y="119320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자유게시판과 댓글기능</a:t>
            </a:r>
          </a:p>
        </p:txBody>
      </p:sp>
    </p:spTree>
    <p:extLst>
      <p:ext uri="{BB962C8B-B14F-4D97-AF65-F5344CB8AC3E}">
        <p14:creationId xmlns:p14="http://schemas.microsoft.com/office/powerpoint/2010/main" val="98913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6A5C06-3458-47C8-95C0-4CEF48882563}"/>
              </a:ext>
            </a:extLst>
          </p:cNvPr>
          <p:cNvGrpSpPr/>
          <p:nvPr/>
        </p:nvGrpSpPr>
        <p:grpSpPr>
          <a:xfrm flipH="1">
            <a:off x="138545" y="120074"/>
            <a:ext cx="2562817" cy="546073"/>
            <a:chOff x="4254980" y="1225553"/>
            <a:chExt cx="3057873" cy="60854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2A6C9E-49CF-43C8-BEA6-57423AD6356B}"/>
                </a:ext>
              </a:extLst>
            </p:cNvPr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6FD8B14-6E90-404F-84A1-8E8B3AF93B00}"/>
                </a:ext>
              </a:extLst>
            </p:cNvPr>
            <p:cNvGrpSpPr/>
            <p:nvPr/>
          </p:nvGrpSpPr>
          <p:grpSpPr>
            <a:xfrm>
              <a:off x="4254980" y="1225553"/>
              <a:ext cx="3024336" cy="432048"/>
              <a:chOff x="3491880" y="2060848"/>
              <a:chExt cx="3024336" cy="432048"/>
            </a:xfrm>
            <a:solidFill>
              <a:srgbClr val="FFC000"/>
            </a:solidFill>
            <a:effectLst/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E96DA0-643D-4855-AEA6-EC0E1BD17513}"/>
                  </a:ext>
                </a:extLst>
              </p:cNvPr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스토리보드 계획</a:t>
                </a:r>
                <a:endParaRPr lang="en-US" altLang="ko-KR" b="1" dirty="0"/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8A11CD83-66D1-4CEE-B6D6-790E4EBC1E55}"/>
                  </a:ext>
                </a:extLst>
              </p:cNvPr>
              <p:cNvSpPr/>
              <p:nvPr/>
            </p:nvSpPr>
            <p:spPr>
              <a:xfrm rot="10800000" flipH="1">
                <a:off x="3491880" y="2240324"/>
                <a:ext cx="390902" cy="50949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0237A87-57C0-4F0C-9317-CDD666B3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481137"/>
            <a:ext cx="5924550" cy="4610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D33C42-0B3E-4CEE-B111-C809E6FF7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1533524"/>
            <a:ext cx="5781675" cy="4505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034CB7-D1C4-4A70-BB45-17FC8FE260F2}"/>
              </a:ext>
            </a:extLst>
          </p:cNvPr>
          <p:cNvSpPr txBox="1"/>
          <p:nvPr/>
        </p:nvSpPr>
        <p:spPr>
          <a:xfrm>
            <a:off x="3020291" y="119320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밴드목록과 밴드 상세 보기</a:t>
            </a:r>
          </a:p>
        </p:txBody>
      </p:sp>
    </p:spTree>
    <p:extLst>
      <p:ext uri="{BB962C8B-B14F-4D97-AF65-F5344CB8AC3E}">
        <p14:creationId xmlns:p14="http://schemas.microsoft.com/office/powerpoint/2010/main" val="133000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6A5C06-3458-47C8-95C0-4CEF48882563}"/>
              </a:ext>
            </a:extLst>
          </p:cNvPr>
          <p:cNvGrpSpPr/>
          <p:nvPr/>
        </p:nvGrpSpPr>
        <p:grpSpPr>
          <a:xfrm flipH="1">
            <a:off x="138545" y="120074"/>
            <a:ext cx="2562817" cy="546073"/>
            <a:chOff x="4254980" y="1225553"/>
            <a:chExt cx="3057873" cy="60854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2A6C9E-49CF-43C8-BEA6-57423AD6356B}"/>
                </a:ext>
              </a:extLst>
            </p:cNvPr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6FD8B14-6E90-404F-84A1-8E8B3AF93B00}"/>
                </a:ext>
              </a:extLst>
            </p:cNvPr>
            <p:cNvGrpSpPr/>
            <p:nvPr/>
          </p:nvGrpSpPr>
          <p:grpSpPr>
            <a:xfrm>
              <a:off x="4254980" y="1225553"/>
              <a:ext cx="3024336" cy="432048"/>
              <a:chOff x="3491880" y="2060848"/>
              <a:chExt cx="3024336" cy="432048"/>
            </a:xfrm>
            <a:solidFill>
              <a:srgbClr val="FFC000"/>
            </a:solidFill>
            <a:effectLst/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E96DA0-643D-4855-AEA6-EC0E1BD17513}"/>
                  </a:ext>
                </a:extLst>
              </p:cNvPr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스토리보드 계획</a:t>
                </a:r>
                <a:endParaRPr lang="en-US" altLang="ko-KR" b="1" dirty="0"/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8A11CD83-66D1-4CEE-B6D6-790E4EBC1E55}"/>
                  </a:ext>
                </a:extLst>
              </p:cNvPr>
              <p:cNvSpPr/>
              <p:nvPr/>
            </p:nvSpPr>
            <p:spPr>
              <a:xfrm rot="10800000" flipH="1">
                <a:off x="3491880" y="2240324"/>
                <a:ext cx="390902" cy="50949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92A6DEB-0CCB-40C6-AB24-DD35C4CF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65" y="1043709"/>
            <a:ext cx="6543984" cy="5117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7B9BA-3CAF-4444-93C8-BD3391A53838}"/>
              </a:ext>
            </a:extLst>
          </p:cNvPr>
          <p:cNvSpPr txBox="1"/>
          <p:nvPr/>
        </p:nvSpPr>
        <p:spPr>
          <a:xfrm>
            <a:off x="3020291" y="119320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나의 밴드 목록</a:t>
            </a:r>
          </a:p>
        </p:txBody>
      </p:sp>
    </p:spTree>
    <p:extLst>
      <p:ext uri="{BB962C8B-B14F-4D97-AF65-F5344CB8AC3E}">
        <p14:creationId xmlns:p14="http://schemas.microsoft.com/office/powerpoint/2010/main" val="4256981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6A5C06-3458-47C8-95C0-4CEF48882563}"/>
              </a:ext>
            </a:extLst>
          </p:cNvPr>
          <p:cNvGrpSpPr/>
          <p:nvPr/>
        </p:nvGrpSpPr>
        <p:grpSpPr>
          <a:xfrm flipH="1">
            <a:off x="138545" y="120074"/>
            <a:ext cx="2562817" cy="546073"/>
            <a:chOff x="4254980" y="1225553"/>
            <a:chExt cx="3057873" cy="60854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2A6C9E-49CF-43C8-BEA6-57423AD6356B}"/>
                </a:ext>
              </a:extLst>
            </p:cNvPr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6FD8B14-6E90-404F-84A1-8E8B3AF93B00}"/>
                </a:ext>
              </a:extLst>
            </p:cNvPr>
            <p:cNvGrpSpPr/>
            <p:nvPr/>
          </p:nvGrpSpPr>
          <p:grpSpPr>
            <a:xfrm>
              <a:off x="4254980" y="1225553"/>
              <a:ext cx="3024336" cy="432048"/>
              <a:chOff x="3491880" y="2060848"/>
              <a:chExt cx="3024336" cy="432048"/>
            </a:xfrm>
            <a:solidFill>
              <a:srgbClr val="FFC000"/>
            </a:solidFill>
            <a:effectLst/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E96DA0-643D-4855-AEA6-EC0E1BD17513}"/>
                  </a:ext>
                </a:extLst>
              </p:cNvPr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스토리보드 계획</a:t>
                </a:r>
                <a:endParaRPr lang="en-US" altLang="ko-KR" b="1" dirty="0"/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8A11CD83-66D1-4CEE-B6D6-790E4EBC1E55}"/>
                  </a:ext>
                </a:extLst>
              </p:cNvPr>
              <p:cNvSpPr/>
              <p:nvPr/>
            </p:nvSpPr>
            <p:spPr>
              <a:xfrm rot="10800000" flipH="1">
                <a:off x="3491880" y="2240324"/>
                <a:ext cx="390902" cy="50949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45844E7-6E93-43D7-ABBF-1FDB3E1F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366" y="780689"/>
            <a:ext cx="4981242" cy="5863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3AB0A-77AD-4494-BD4E-3BE233764DB1}"/>
              </a:ext>
            </a:extLst>
          </p:cNvPr>
          <p:cNvSpPr txBox="1"/>
          <p:nvPr/>
        </p:nvSpPr>
        <p:spPr>
          <a:xfrm>
            <a:off x="3020291" y="119320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나의 밴드 상세 보기 페이지</a:t>
            </a:r>
          </a:p>
        </p:txBody>
      </p:sp>
    </p:spTree>
    <p:extLst>
      <p:ext uri="{BB962C8B-B14F-4D97-AF65-F5344CB8AC3E}">
        <p14:creationId xmlns:p14="http://schemas.microsoft.com/office/powerpoint/2010/main" val="1100783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15736" y="0"/>
            <a:ext cx="311358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8895144" y="1679776"/>
            <a:ext cx="2731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스토리보드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72504" y="501338"/>
            <a:ext cx="180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4</a:t>
            </a:r>
            <a:endParaRPr lang="ko-KR" altLang="en-US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963466" y="1064083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63466" y="6284266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31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" y="0"/>
            <a:ext cx="12187900" cy="6876809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4963731" y="1551730"/>
            <a:ext cx="2268638" cy="3773347"/>
            <a:chOff x="4961681" y="1542326"/>
            <a:chExt cx="2268638" cy="3773347"/>
          </a:xfrm>
        </p:grpSpPr>
        <p:sp>
          <p:nvSpPr>
            <p:cNvPr id="24" name="직사각형 23"/>
            <p:cNvSpPr/>
            <p:nvPr/>
          </p:nvSpPr>
          <p:spPr>
            <a:xfrm>
              <a:off x="4961681" y="1542326"/>
              <a:ext cx="2268638" cy="3773347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5107008" y="1727156"/>
              <a:ext cx="1994832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996405" y="1804288"/>
              <a:ext cx="21991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목차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04829" y="2627860"/>
              <a:ext cx="2199189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소개</a:t>
              </a:r>
              <a:endParaRPr lang="en-US" altLang="ko-KR" sz="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sz="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개발 환경</a:t>
              </a:r>
              <a:endParaRPr lang="en-US" altLang="ko-KR" sz="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sz="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산출물</a:t>
              </a:r>
              <a:endParaRPr lang="en-US" altLang="ko-KR" sz="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sz="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스토리보드</a:t>
              </a:r>
              <a:endParaRPr lang="en-US" altLang="ko-KR" sz="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sz="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후기</a:t>
              </a:r>
              <a:endParaRPr lang="en-US" altLang="ko-KR" sz="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sz="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시연</a:t>
              </a:r>
              <a:endParaRPr lang="en-US" altLang="ko-KR" sz="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04829" y="4920239"/>
              <a:ext cx="2199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5107008" y="2423815"/>
              <a:ext cx="1994832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026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4EDB38-4A75-448E-9333-381C1196B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468645" cy="685799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A1E16B-F657-4FD7-B667-75C1BDCEF13C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C9B202B-5F54-47E0-BC9F-E8925815E40E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63EAFB9-F81A-4D39-927A-208EF7496EBF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027389-16F5-439B-B16D-FE054967EB93}"/>
                </a:ext>
              </a:extLst>
            </p:cNvPr>
            <p:cNvSpPr txBox="1"/>
            <p:nvPr/>
          </p:nvSpPr>
          <p:spPr>
            <a:xfrm>
              <a:off x="6637695" y="2142885"/>
              <a:ext cx="39014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메인페이지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511A19-8ED2-483A-9A32-F4611F501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608" y="1634739"/>
            <a:ext cx="5348565" cy="2506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851D71-413C-418D-927E-1252B6DD9FDD}"/>
              </a:ext>
            </a:extLst>
          </p:cNvPr>
          <p:cNvSpPr txBox="1"/>
          <p:nvPr/>
        </p:nvSpPr>
        <p:spPr>
          <a:xfrm>
            <a:off x="6232124" y="4572000"/>
            <a:ext cx="4989251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메인 페이지를 보여주는 </a:t>
            </a:r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단입니다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기존회원의 경우 로그인 버튼을 이용하고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비회원의 경우 회원가입 버튼을 이용하여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회원가입이 가능합니다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81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dd user, business man, employee, general, human, member, office icon">
            <a:extLst>
              <a:ext uri="{FF2B5EF4-FFF2-40B4-BE49-F238E27FC236}">
                <a16:creationId xmlns:a16="http://schemas.microsoft.com/office/drawing/2014/main" id="{78AD3003-1E48-4DE4-BB9B-716EECDB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40" y="1761391"/>
            <a:ext cx="1585519" cy="158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639D0D2-12FD-4775-A05D-2A7C8E2E9E20}"/>
              </a:ext>
            </a:extLst>
          </p:cNvPr>
          <p:cNvGrpSpPr/>
          <p:nvPr/>
        </p:nvGrpSpPr>
        <p:grpSpPr>
          <a:xfrm>
            <a:off x="3028496" y="4002947"/>
            <a:ext cx="5648446" cy="1054723"/>
            <a:chOff x="5764192" y="1869440"/>
            <a:chExt cx="5648446" cy="105472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3482CA-C043-470F-B0EC-9CE12F4AC0DF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891DE67-F3A4-4B03-93E8-FAFB031D002D}"/>
                </a:ext>
              </a:extLst>
            </p:cNvPr>
            <p:cNvSpPr txBox="1"/>
            <p:nvPr/>
          </p:nvSpPr>
          <p:spPr>
            <a:xfrm>
              <a:off x="6637695" y="2142885"/>
              <a:ext cx="39014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회원관리 기능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901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0F9AB8-CDD7-448E-BF29-B87D21F4B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546864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1F2D8E-EFF5-4B0F-811E-9BE1076214FC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ㅇㅇㅇㅇㄴㅇㄴㅇ</a:t>
            </a:r>
            <a:endParaRPr lang="ko-KR" altLang="en-US" sz="105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945646-66C4-4236-8052-7ED78D8BC3C9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150BFD-1AB1-4D8B-AB05-B73B451198BD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7AE914-69A4-4DBC-8E30-1B5DC6B0B847}"/>
                </a:ext>
              </a:extLst>
            </p:cNvPr>
            <p:cNvSpPr txBox="1"/>
            <p:nvPr/>
          </p:nvSpPr>
          <p:spPr>
            <a:xfrm>
              <a:off x="6637695" y="2142885"/>
              <a:ext cx="39014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회원가입 페이지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9F62C31-041E-42C0-9650-F67961798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78868"/>
            <a:ext cx="5254305" cy="2809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626363-0864-4473-8464-E471B48464D2}"/>
              </a:ext>
            </a:extLst>
          </p:cNvPr>
          <p:cNvSpPr txBox="1"/>
          <p:nvPr/>
        </p:nvSpPr>
        <p:spPr>
          <a:xfrm>
            <a:off x="6344872" y="4504890"/>
            <a:ext cx="47565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새로운 사용자는 회원가입을 할 수 있는 부분 입니다</a:t>
            </a:r>
            <a:r>
              <a:rPr lang="en-US" altLang="ko-KR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암호와 암호확인</a:t>
            </a:r>
            <a:r>
              <a:rPr lang="en-US" altLang="ko-KR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이메일은 </a:t>
            </a:r>
            <a:endParaRPr lang="en-US" altLang="ko-KR" sz="1500" dirty="0">
              <a:solidFill>
                <a:schemeClr val="bg1"/>
              </a:solidFill>
              <a:latin typeface="Source Sans Pro Light" panose="020B0403030403020204" pitchFamily="34" charset="-1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정규화를 통해 작성하도록 하였습니다</a:t>
            </a:r>
            <a:r>
              <a:rPr lang="en-US" altLang="ko-KR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우편번호 찾기는 </a:t>
            </a:r>
            <a:r>
              <a:rPr lang="ko-KR" altLang="en-US" sz="1500" dirty="0" err="1">
                <a:solidFill>
                  <a:schemeClr val="bg1"/>
                </a:solidFill>
                <a:latin typeface="Source Sans Pro Light" panose="020B0403030403020204" pitchFamily="34" charset="-18"/>
              </a:rPr>
              <a:t>모달</a:t>
            </a:r>
            <a:r>
              <a:rPr lang="en-US" altLang="ko-KR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(Modal)</a:t>
            </a:r>
            <a:r>
              <a:rPr lang="ko-KR" altLang="en-US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을 통해</a:t>
            </a:r>
            <a:endParaRPr lang="en-US" altLang="ko-KR" sz="1500" dirty="0">
              <a:solidFill>
                <a:schemeClr val="bg1"/>
              </a:solidFill>
              <a:latin typeface="Source Sans Pro Light" panose="020B0403030403020204" pitchFamily="34" charset="-1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찾도록 하였으며</a:t>
            </a:r>
            <a:r>
              <a:rPr lang="en-US" altLang="ko-KR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우편번호는 다음 </a:t>
            </a:r>
            <a:r>
              <a:rPr lang="en-US" altLang="ko-KR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API</a:t>
            </a:r>
            <a:r>
              <a:rPr lang="ko-KR" altLang="en-US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를 가져와서 사용하도록 구현하였습니다</a:t>
            </a:r>
            <a:r>
              <a:rPr lang="en-US" altLang="ko-KR" sz="1500" dirty="0">
                <a:solidFill>
                  <a:schemeClr val="bg1"/>
                </a:solidFill>
                <a:latin typeface="Source Sans Pro Light" panose="020B0403030403020204" pitchFamily="34" charset="-18"/>
              </a:rPr>
              <a:t>.</a:t>
            </a:r>
          </a:p>
          <a:p>
            <a:pPr algn="ctr"/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993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4743AB-B86E-43C8-A026-FC1C65CB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450891" cy="22549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EF038A-AA64-4553-955B-14B99B72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8985"/>
            <a:ext cx="2672179" cy="4448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FD1A34-74E0-44B0-AFCB-390C7F6FC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52" y="2378985"/>
            <a:ext cx="2650538" cy="44481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7C62A1C-3CD9-4DC5-B491-2F64A4B222A7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FA80B1-8E17-4C9A-894B-760B7AEEDFC0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0BA5AB-3BFE-4089-AC9F-A1ACF00C43CE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8BDE9F-70E3-4D0A-B479-043B9FD349C0}"/>
                </a:ext>
              </a:extLst>
            </p:cNvPr>
            <p:cNvSpPr txBox="1"/>
            <p:nvPr/>
          </p:nvSpPr>
          <p:spPr>
            <a:xfrm>
              <a:off x="6637695" y="2142885"/>
              <a:ext cx="39014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로그인 페이지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6B288EC-4761-4B7B-9930-151E5BAEC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608" y="1634739"/>
            <a:ext cx="5348565" cy="2506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B0ACBC-061E-4F1F-8941-2B9D103FC32B}"/>
              </a:ext>
            </a:extLst>
          </p:cNvPr>
          <p:cNvSpPr txBox="1"/>
          <p:nvPr/>
        </p:nvSpPr>
        <p:spPr>
          <a:xfrm>
            <a:off x="6232124" y="4572000"/>
            <a:ext cx="4989251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메인 페이지를 보여주는 </a:t>
            </a:r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단입니다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기존회원의 경우 로그인 버튼을 이용하고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비회원의 경우 회원가입 버튼을 이용하여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회원가입이 가능합니다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470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0B747C-45B8-4B5D-8E7F-CF2D09E6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" y="0"/>
            <a:ext cx="5441907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7C62A1C-3CD9-4DC5-B491-2F64A4B222A7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FA80B1-8E17-4C9A-894B-760B7AEEDFC0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0BA5AB-3BFE-4089-AC9F-A1ACF00C43CE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8BDE9F-70E3-4D0A-B479-043B9FD349C0}"/>
                </a:ext>
              </a:extLst>
            </p:cNvPr>
            <p:cNvSpPr txBox="1"/>
            <p:nvPr/>
          </p:nvSpPr>
          <p:spPr>
            <a:xfrm>
              <a:off x="6637695" y="2142885"/>
              <a:ext cx="39014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회원 정보 페이지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B0ACBC-061E-4F1F-8941-2B9D103FC32B}"/>
              </a:ext>
            </a:extLst>
          </p:cNvPr>
          <p:cNvSpPr txBox="1"/>
          <p:nvPr/>
        </p:nvSpPr>
        <p:spPr>
          <a:xfrm>
            <a:off x="6232124" y="4572000"/>
            <a:ext cx="4989251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관리자가 회원정보를 보는 페이지 입니다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검색 기능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</a:rPr>
              <a:t>페이징</a:t>
            </a:r>
            <a:r>
              <a:rPr lang="ko-KR" altLang="en-US" sz="1500" dirty="0">
                <a:solidFill>
                  <a:schemeClr val="bg1"/>
                </a:solidFill>
              </a:rPr>
              <a:t> 처리까지 완료했습니다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이름을 클릭하면 상세정보를 </a:t>
            </a:r>
            <a:r>
              <a:rPr lang="ko-KR" altLang="en-US" sz="1500" dirty="0" err="1">
                <a:solidFill>
                  <a:schemeClr val="bg1"/>
                </a:solidFill>
              </a:rPr>
              <a:t>모달로</a:t>
            </a:r>
            <a:r>
              <a:rPr lang="ko-KR" altLang="en-US" sz="1500" dirty="0">
                <a:solidFill>
                  <a:schemeClr val="bg1"/>
                </a:solidFill>
              </a:rPr>
              <a:t> 출력합니다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FFD55-560B-412A-B41D-106FBB60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182" y="1724025"/>
            <a:ext cx="5157133" cy="230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26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¬¸íì¬ ìì´ì½ì ëí ì´ë¯¸ì§ ê²ìê²°ê³¼">
            <a:extLst>
              <a:ext uri="{FF2B5EF4-FFF2-40B4-BE49-F238E27FC236}">
                <a16:creationId xmlns:a16="http://schemas.microsoft.com/office/drawing/2014/main" id="{D2E4F939-7A60-4720-B921-AE2D6F8C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469" y="923226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639D0D2-12FD-4775-A05D-2A7C8E2E9E20}"/>
              </a:ext>
            </a:extLst>
          </p:cNvPr>
          <p:cNvGrpSpPr/>
          <p:nvPr/>
        </p:nvGrpSpPr>
        <p:grpSpPr>
          <a:xfrm>
            <a:off x="3028496" y="4002947"/>
            <a:ext cx="5648446" cy="1054723"/>
            <a:chOff x="5764192" y="1869440"/>
            <a:chExt cx="5648446" cy="105472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3482CA-C043-470F-B0EC-9CE12F4AC0DF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891DE67-F3A4-4B03-93E8-FAFB031D002D}"/>
                </a:ext>
              </a:extLst>
            </p:cNvPr>
            <p:cNvSpPr txBox="1"/>
            <p:nvPr/>
          </p:nvSpPr>
          <p:spPr>
            <a:xfrm>
              <a:off x="6637695" y="2142885"/>
              <a:ext cx="39014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문화재 기능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549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F5FFBC-C787-4B83-8D2C-2861865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50890" cy="68357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메인페이지에서</a:t>
              </a:r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문화재 분류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832" y="1846555"/>
            <a:ext cx="4989251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문화재청 </a:t>
            </a:r>
            <a:r>
              <a:rPr lang="en-US" altLang="ko-KR" sz="1500" dirty="0">
                <a:solidFill>
                  <a:schemeClr val="bg1"/>
                </a:solidFill>
              </a:rPr>
              <a:t>OPEN API</a:t>
            </a:r>
            <a:r>
              <a:rPr lang="ko-KR" altLang="en-US" sz="1500" dirty="0">
                <a:solidFill>
                  <a:schemeClr val="bg1"/>
                </a:solidFill>
              </a:rPr>
              <a:t>를 이용하여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문화재를 위에서부터 순서대로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국보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보물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사적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사적 및 명승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명승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천연기념물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국가무형문화재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국가민속문화재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시도유형문화재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시도무형문화재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시도기념물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시도민속문화재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문화재자료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등록문화재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이북</a:t>
            </a:r>
            <a:r>
              <a:rPr lang="en-US" altLang="ko-KR" sz="1500" dirty="0">
                <a:solidFill>
                  <a:schemeClr val="bg1"/>
                </a:solidFill>
              </a:rPr>
              <a:t>5</a:t>
            </a:r>
            <a:r>
              <a:rPr lang="ko-KR" altLang="en-US" sz="1500" dirty="0">
                <a:solidFill>
                  <a:schemeClr val="bg1"/>
                </a:solidFill>
              </a:rPr>
              <a:t>도 무형문화재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이렇게 </a:t>
            </a:r>
            <a:r>
              <a:rPr lang="en-US" altLang="ko-KR" sz="1500" dirty="0">
                <a:solidFill>
                  <a:schemeClr val="bg1"/>
                </a:solidFill>
              </a:rPr>
              <a:t>15</a:t>
            </a:r>
            <a:r>
              <a:rPr lang="ko-KR" altLang="en-US" sz="1500" dirty="0">
                <a:solidFill>
                  <a:schemeClr val="bg1"/>
                </a:solidFill>
              </a:rPr>
              <a:t>개의 분류로 </a:t>
            </a:r>
            <a:r>
              <a:rPr lang="ko-KR" altLang="en-US" sz="1500" dirty="0" err="1">
                <a:solidFill>
                  <a:schemeClr val="bg1"/>
                </a:solidFill>
              </a:rPr>
              <a:t>구분지었습니다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878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C1DF38E-1166-4269-8DD6-24AB2CDE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468642" cy="68547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분류별</a:t>
              </a:r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문화재 조회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682" y="4496636"/>
            <a:ext cx="4989251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문화재청 </a:t>
            </a:r>
            <a:r>
              <a:rPr lang="en-US" altLang="ko-KR" sz="1500" dirty="0">
                <a:solidFill>
                  <a:schemeClr val="bg1"/>
                </a:solidFill>
              </a:rPr>
              <a:t>OPEN API, JSTL, </a:t>
            </a:r>
            <a:r>
              <a:rPr lang="en-US" altLang="ko-KR" sz="1500" dirty="0" err="1">
                <a:solidFill>
                  <a:schemeClr val="bg1"/>
                </a:solidFill>
              </a:rPr>
              <a:t>javascript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로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문화재 리스트를 출력했고 </a:t>
            </a:r>
            <a:r>
              <a:rPr lang="ko-KR" altLang="en-US" sz="1500" dirty="0" err="1">
                <a:solidFill>
                  <a:schemeClr val="bg1"/>
                </a:solidFill>
              </a:rPr>
              <a:t>페이징</a:t>
            </a:r>
            <a:r>
              <a:rPr lang="ko-KR" altLang="en-US" sz="1500" dirty="0">
                <a:solidFill>
                  <a:schemeClr val="bg1"/>
                </a:solidFill>
              </a:rPr>
              <a:t> 처리를 하였습니다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61BBAF-6CC2-4159-AD04-D8F492566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47" y="1604532"/>
            <a:ext cx="5342323" cy="28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1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문화재 위치를 지도로 나타내기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682" y="4496636"/>
            <a:ext cx="4989251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다음지도 </a:t>
            </a:r>
            <a:r>
              <a:rPr lang="en-US" altLang="ko-KR" sz="1500" dirty="0">
                <a:solidFill>
                  <a:schemeClr val="bg1"/>
                </a:solidFill>
              </a:rPr>
              <a:t>API, </a:t>
            </a:r>
            <a:r>
              <a:rPr lang="en-US" altLang="ko-KR" sz="1500" dirty="0" err="1">
                <a:solidFill>
                  <a:schemeClr val="bg1"/>
                </a:solidFill>
              </a:rPr>
              <a:t>Javascript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를 이용하여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문화재의 위치를 보여주는 지도를 만들었습니다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E7C7BB-802A-48EE-813E-6C1CEA79B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" y="238743"/>
            <a:ext cx="5569528" cy="27648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7814C2-3AA7-4320-9383-C222036C9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21161"/>
            <a:ext cx="5285173" cy="27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8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16394F-5593-4F74-A9AF-62549FD31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68642" cy="68484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문화재 검색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680" y="5219295"/>
            <a:ext cx="4989251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Ajax</a:t>
            </a:r>
            <a:r>
              <a:rPr lang="ko-KR" altLang="en-US" sz="1500" dirty="0">
                <a:solidFill>
                  <a:schemeClr val="bg1"/>
                </a:solidFill>
              </a:rPr>
              <a:t>를 이용하여 문화재 검색과 검색어 자동완성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기능을 구현하였습니다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0CC783-0212-4FC0-93AF-7BB426E19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92" y="1685520"/>
            <a:ext cx="5156186" cy="31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5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15736" y="0"/>
            <a:ext cx="311358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8895144" y="1679776"/>
            <a:ext cx="2731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72504" y="501338"/>
            <a:ext cx="180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1</a:t>
            </a:r>
            <a:endParaRPr lang="ko-KR" altLang="en-US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963466" y="1064083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63466" y="6284266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45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나의 관심 문화재 페이지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680" y="5219295"/>
            <a:ext cx="4989251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JDBC, JSTL, </a:t>
            </a:r>
            <a:r>
              <a:rPr lang="en-US" altLang="ko-KR" sz="1500" dirty="0" err="1">
                <a:solidFill>
                  <a:schemeClr val="bg1"/>
                </a:solidFill>
              </a:rPr>
              <a:t>javascript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를 이용하여 </a:t>
            </a:r>
            <a:r>
              <a:rPr lang="ko-KR" altLang="en-US" sz="1500" dirty="0" err="1">
                <a:solidFill>
                  <a:schemeClr val="bg1"/>
                </a:solidFill>
              </a:rPr>
              <a:t>즐겨찾기한</a:t>
            </a:r>
            <a:r>
              <a:rPr lang="ko-KR" altLang="en-US" sz="1500" dirty="0">
                <a:solidFill>
                  <a:schemeClr val="bg1"/>
                </a:solidFill>
              </a:rPr>
              <a:t> 문화재 리스트를 만들었고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전체삭제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개별삭제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</a:rPr>
              <a:t>즐겨찾기추가</a:t>
            </a:r>
            <a:r>
              <a:rPr lang="ko-KR" altLang="en-US" sz="1500" dirty="0">
                <a:solidFill>
                  <a:schemeClr val="bg1"/>
                </a:solidFill>
              </a:rPr>
              <a:t> 기능을 만들었습니다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97D50D-E645-4506-9A20-6831F0512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" y="20045"/>
            <a:ext cx="5664293" cy="40730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5A03B7-3ED7-4709-93C6-FD4C77E4C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99" y="1621161"/>
            <a:ext cx="5123615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38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실시간 검색 순위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680" y="5219295"/>
            <a:ext cx="4989251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Ajax</a:t>
            </a:r>
            <a:r>
              <a:rPr lang="ko-KR" altLang="en-US" sz="1500" dirty="0">
                <a:solidFill>
                  <a:schemeClr val="bg1"/>
                </a:solidFill>
              </a:rPr>
              <a:t>를 문화재 실시간 검색어 순위를 </a:t>
            </a:r>
            <a:r>
              <a:rPr lang="en-US" altLang="ko-KR" sz="1500" dirty="0">
                <a:solidFill>
                  <a:schemeClr val="bg1"/>
                </a:solidFill>
              </a:rPr>
              <a:t>1</a:t>
            </a:r>
            <a:r>
              <a:rPr lang="ko-KR" altLang="en-US" sz="1500" dirty="0">
                <a:solidFill>
                  <a:schemeClr val="bg1"/>
                </a:solidFill>
              </a:rPr>
              <a:t>등부터 </a:t>
            </a:r>
            <a:r>
              <a:rPr lang="en-US" altLang="ko-KR" sz="1500" dirty="0">
                <a:solidFill>
                  <a:schemeClr val="bg1"/>
                </a:solidFill>
              </a:rPr>
              <a:t>10</a:t>
            </a:r>
            <a:r>
              <a:rPr lang="ko-KR" altLang="en-US" sz="1500" dirty="0">
                <a:solidFill>
                  <a:schemeClr val="bg1"/>
                </a:solidFill>
              </a:rPr>
              <a:t>위 까지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보여주는 기능을 구현하였습니다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DEC4D1-A583-4C07-9167-F6D9BF3A8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1" y="271134"/>
            <a:ext cx="4767463" cy="61772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BAE33C-2111-4AFD-B92B-E393DE7B4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19" y="1663007"/>
            <a:ext cx="5319931" cy="28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12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문화재 퀴즈 풀이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680" y="5219295"/>
            <a:ext cx="4989251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 err="1">
                <a:solidFill>
                  <a:schemeClr val="bg1"/>
                </a:solidFill>
              </a:rPr>
              <a:t>모달을</a:t>
            </a:r>
            <a:r>
              <a:rPr lang="ko-KR" altLang="en-US" sz="1500" dirty="0">
                <a:solidFill>
                  <a:schemeClr val="bg1"/>
                </a:solidFill>
              </a:rPr>
              <a:t> 이용해 문화재 관련 객관식 퀴즈를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풀 수 있는 기능을 구현하였습니다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D3B43D-F4E1-468F-8362-DD93B73A5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9" y="152400"/>
            <a:ext cx="5452975" cy="6553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0F552C-D6B4-452E-A8A0-64BE24C90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754272"/>
            <a:ext cx="528517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00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문화재 검색어 차트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680" y="4784389"/>
            <a:ext cx="4989251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Ajax</a:t>
            </a:r>
            <a:r>
              <a:rPr lang="ko-KR" altLang="en-US" sz="1500" dirty="0">
                <a:solidFill>
                  <a:schemeClr val="bg1"/>
                </a:solidFill>
              </a:rPr>
              <a:t>와 </a:t>
            </a:r>
            <a:r>
              <a:rPr lang="en-US" altLang="ko-KR" sz="1500" dirty="0" err="1">
                <a:solidFill>
                  <a:schemeClr val="bg1"/>
                </a:solidFill>
              </a:rPr>
              <a:t>HighChart</a:t>
            </a:r>
            <a:r>
              <a:rPr lang="ko-KR" altLang="en-US" sz="1500" dirty="0">
                <a:solidFill>
                  <a:schemeClr val="bg1"/>
                </a:solidFill>
              </a:rPr>
              <a:t>를 이용해서 문화재 검색어를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 err="1">
                <a:solidFill>
                  <a:schemeClr val="bg1"/>
                </a:solidFill>
              </a:rPr>
              <a:t>WordCloud</a:t>
            </a:r>
            <a:r>
              <a:rPr lang="ko-KR" altLang="en-US" sz="1500" dirty="0">
                <a:solidFill>
                  <a:schemeClr val="bg1"/>
                </a:solidFill>
              </a:rPr>
              <a:t>차트로 표현하였습니다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ED7E3E-DA27-4891-B443-CF2C7E1EE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5419725" cy="6553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EEE866-7648-4A50-A66F-05F49E81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80" y="1676214"/>
            <a:ext cx="4989250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81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7C62A1C-3CD9-4DC5-B491-2F64A4B222A7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FA80B1-8E17-4C9A-894B-760B7AEEDFC0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0BA5AB-3BFE-4089-AC9F-A1ACF00C43CE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8BDE9F-70E3-4D0A-B479-043B9FD349C0}"/>
                </a:ext>
              </a:extLst>
            </p:cNvPr>
            <p:cNvSpPr txBox="1"/>
            <p:nvPr/>
          </p:nvSpPr>
          <p:spPr>
            <a:xfrm>
              <a:off x="6637695" y="2142885"/>
              <a:ext cx="39014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관리자</a:t>
              </a:r>
              <a:r>
                <a:rPr lang="en-US" altLang="ko-KR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7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신고댓글</a:t>
              </a:r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보기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B0ACBC-061E-4F1F-8941-2B9D103FC32B}"/>
              </a:ext>
            </a:extLst>
          </p:cNvPr>
          <p:cNvSpPr txBox="1"/>
          <p:nvPr/>
        </p:nvSpPr>
        <p:spPr>
          <a:xfrm>
            <a:off x="6223695" y="4749325"/>
            <a:ext cx="5179927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JDBC </a:t>
            </a:r>
            <a:r>
              <a:rPr lang="ko-KR" altLang="en-US" sz="1500" dirty="0">
                <a:solidFill>
                  <a:schemeClr val="bg1"/>
                </a:solidFill>
              </a:rPr>
              <a:t>와 </a:t>
            </a:r>
            <a:r>
              <a:rPr lang="en-US" altLang="ko-KR" sz="1500" dirty="0">
                <a:solidFill>
                  <a:schemeClr val="bg1"/>
                </a:solidFill>
              </a:rPr>
              <a:t>JSTL </a:t>
            </a:r>
            <a:r>
              <a:rPr lang="ko-KR" altLang="en-US" sz="1500" dirty="0">
                <a:solidFill>
                  <a:schemeClr val="bg1"/>
                </a:solidFill>
              </a:rPr>
              <a:t>를 이용하여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신고 댓글 게시판을 구현하였습니다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관리자가 사용자들이 </a:t>
            </a:r>
            <a:r>
              <a:rPr lang="en-US" altLang="ko-KR" sz="1500" dirty="0">
                <a:solidFill>
                  <a:schemeClr val="bg1"/>
                </a:solidFill>
              </a:rPr>
              <a:t>plan</a:t>
            </a:r>
            <a:r>
              <a:rPr lang="ko-KR" altLang="en-US" sz="1500" dirty="0">
                <a:solidFill>
                  <a:schemeClr val="bg1"/>
                </a:solidFill>
              </a:rPr>
              <a:t>게시판과 자유게시판에서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 신고했던 댓글들을 한번에 확인할 수 있는 게시판입니다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3E0FC7-76C1-46BA-AB5F-2B95F293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0" y="0"/>
            <a:ext cx="2537577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7E2692-F2AA-415F-92C8-B3A2B2253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27" y="0"/>
            <a:ext cx="3135342" cy="68580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138198-D45A-417C-8C1B-3F9091BEFFC5}"/>
              </a:ext>
            </a:extLst>
          </p:cNvPr>
          <p:cNvCxnSpPr>
            <a:cxnSpLocks/>
          </p:cNvCxnSpPr>
          <p:nvPr/>
        </p:nvCxnSpPr>
        <p:spPr>
          <a:xfrm>
            <a:off x="1921163" y="2774345"/>
            <a:ext cx="7296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EE80A8-88B7-45A4-BA47-E29B362987D8}"/>
              </a:ext>
            </a:extLst>
          </p:cNvPr>
          <p:cNvSpPr/>
          <p:nvPr/>
        </p:nvSpPr>
        <p:spPr>
          <a:xfrm>
            <a:off x="779142" y="2559066"/>
            <a:ext cx="1142021" cy="43055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DC12FA-04C2-408D-973B-9296B73D5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53" y="1607127"/>
            <a:ext cx="5370605" cy="29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91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hat, contact, dzone, group, message, social, team icon">
            <a:extLst>
              <a:ext uri="{FF2B5EF4-FFF2-40B4-BE49-F238E27FC236}">
                <a16:creationId xmlns:a16="http://schemas.microsoft.com/office/drawing/2014/main" id="{511BB470-D8C5-45CC-91AF-AC5262BA3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182" y="1273676"/>
            <a:ext cx="2632849" cy="263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639D0D2-12FD-4775-A05D-2A7C8E2E9E20}"/>
              </a:ext>
            </a:extLst>
          </p:cNvPr>
          <p:cNvGrpSpPr/>
          <p:nvPr/>
        </p:nvGrpSpPr>
        <p:grpSpPr>
          <a:xfrm>
            <a:off x="3028496" y="4002947"/>
            <a:ext cx="5648446" cy="1054723"/>
            <a:chOff x="5764192" y="1869440"/>
            <a:chExt cx="5648446" cy="105472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3482CA-C043-470F-B0EC-9CE12F4AC0DF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891DE67-F3A4-4B03-93E8-FAFB031D002D}"/>
                </a:ext>
              </a:extLst>
            </p:cNvPr>
            <p:cNvSpPr txBox="1"/>
            <p:nvPr/>
          </p:nvSpPr>
          <p:spPr>
            <a:xfrm>
              <a:off x="6637695" y="2142885"/>
              <a:ext cx="39014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밴드 기능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522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14362" y="14043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밴드 목록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43959" y="1840921"/>
            <a:ext cx="4989251" cy="281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회원들이 밴드 목록을 조회할 수 있는 부분입니다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 생성을 원하는 회원은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밴드생성 버튼을 통해 밴드를 생성할 수 있습니다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회원의 밴드생성은 관리자가 승인을 해야만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밴드생성이 가능하며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회원들 또한 밴드가입을 원하면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 가입하기를 통해 밴드장의 승인을 해야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밴드가입이 가능합니다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5F050-02F9-4879-A753-520489851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46325" cy="33620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645A19-7805-4A14-A2C8-428FDEE6C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2036"/>
            <a:ext cx="5719028" cy="34959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E7D670-9B89-415A-8D33-638FA757C5D9}"/>
              </a:ext>
            </a:extLst>
          </p:cNvPr>
          <p:cNvSpPr/>
          <p:nvPr/>
        </p:nvSpPr>
        <p:spPr>
          <a:xfrm>
            <a:off x="1773383" y="6465455"/>
            <a:ext cx="2124164" cy="43055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50FE3E59-F6A3-4667-944F-B764E947E1EB}"/>
              </a:ext>
            </a:extLst>
          </p:cNvPr>
          <p:cNvSpPr/>
          <p:nvPr/>
        </p:nvSpPr>
        <p:spPr>
          <a:xfrm>
            <a:off x="3602838" y="5534318"/>
            <a:ext cx="2384227" cy="742726"/>
          </a:xfrm>
          <a:prstGeom prst="wedgeEllipseCallout">
            <a:avLst>
              <a:gd name="adj1" fmla="val -35814"/>
              <a:gd name="adj2" fmla="val 666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페이징</a:t>
            </a:r>
            <a:r>
              <a:rPr lang="ko-KR" altLang="en-US" sz="1500" dirty="0"/>
              <a:t> 처리 함</a:t>
            </a:r>
          </a:p>
        </p:txBody>
      </p:sp>
    </p:spTree>
    <p:extLst>
      <p:ext uri="{BB962C8B-B14F-4D97-AF65-F5344CB8AC3E}">
        <p14:creationId xmlns:p14="http://schemas.microsoft.com/office/powerpoint/2010/main" val="2807720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14362" y="14043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밴드 상세 정보 보기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336505" y="1778367"/>
            <a:ext cx="4989251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밴드를 생성한 밴드장과 아닌 일반 유저에 따라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맨 밑의 메뉴바가 달라진다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밴드장인 경우에는 수정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관리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삭제 메뉴가 나오게 되고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  <a:r>
              <a:rPr lang="ko-KR" altLang="en-US" sz="1500" dirty="0">
                <a:solidFill>
                  <a:schemeClr val="bg1"/>
                </a:solidFill>
              </a:rPr>
              <a:t>일반 회원인 경우에는 참가신청 메뉴가 나오게 된다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406DD4-0BD4-43BB-B32F-BC2AF0E36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7113" cy="32110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3023DE-D9C6-4DFD-BB0F-6A2E69FEE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067"/>
            <a:ext cx="5287113" cy="30181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220D37-AE4F-480B-8524-F37F64F47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9262"/>
            <a:ext cx="528711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22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14362" y="14043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밴드 만들기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832" y="4490735"/>
            <a:ext cx="4989251" cy="212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밴드의 테마는 관리자가 기존에 설정해 둔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4</a:t>
            </a:r>
            <a:r>
              <a:rPr lang="ko-KR" altLang="en-US" sz="1500" dirty="0">
                <a:solidFill>
                  <a:schemeClr val="bg1"/>
                </a:solidFill>
              </a:rPr>
              <a:t>가지 테마 중에 선택해서 등록할 수 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필수 입력사항을 입력하지 않고 밴드 등록을 누를 시에 </a:t>
            </a:r>
            <a:r>
              <a:rPr lang="en-US" altLang="ko-KR" sz="1500" dirty="0">
                <a:solidFill>
                  <a:schemeClr val="bg1"/>
                </a:solidFill>
              </a:rPr>
              <a:t>blur </a:t>
            </a:r>
            <a:r>
              <a:rPr lang="ko-KR" altLang="en-US" sz="1500" dirty="0">
                <a:solidFill>
                  <a:schemeClr val="bg1"/>
                </a:solidFill>
              </a:rPr>
              <a:t>처리를 해서 버튼이 선택되지 않는다</a:t>
            </a:r>
            <a:r>
              <a:rPr lang="en-US" altLang="ko-KR" sz="1500" dirty="0">
                <a:solidFill>
                  <a:schemeClr val="bg1"/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첨부파일 등록을 하지 않으면 밴드 리스트페이지에서 썸네일 화면에 </a:t>
            </a:r>
            <a:r>
              <a:rPr lang="en-US" altLang="ko-KR" sz="1500" dirty="0">
                <a:solidFill>
                  <a:schemeClr val="bg1"/>
                </a:solidFill>
              </a:rPr>
              <a:t>default </a:t>
            </a:r>
            <a:r>
              <a:rPr lang="ko-KR" altLang="en-US" sz="1500" dirty="0">
                <a:solidFill>
                  <a:schemeClr val="bg1"/>
                </a:solidFill>
              </a:rPr>
              <a:t>이미지 </a:t>
            </a:r>
            <a:r>
              <a:rPr lang="en-US" altLang="ko-KR" sz="1500" dirty="0">
                <a:solidFill>
                  <a:schemeClr val="bg1"/>
                </a:solidFill>
              </a:rPr>
              <a:t>5</a:t>
            </a:r>
            <a:r>
              <a:rPr lang="ko-KR" altLang="en-US" sz="1500" dirty="0">
                <a:solidFill>
                  <a:schemeClr val="bg1"/>
                </a:solidFill>
              </a:rPr>
              <a:t>개 중 랜덤으로 보여준다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43F93B-3DD5-4649-A51B-916E1CE1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68357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974596-B64F-43C9-9F62-0AB601CF3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93" y="1486195"/>
            <a:ext cx="3891962" cy="19030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366432-719D-4E42-B2A7-2836D2E925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69" y="2505847"/>
            <a:ext cx="3566842" cy="19848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7BCE61-C284-42D2-B942-610EA8843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4" y="5448125"/>
            <a:ext cx="3679031" cy="12574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0613EA-FE8D-4AEF-9FB5-0168F1A193CD}"/>
              </a:ext>
            </a:extLst>
          </p:cNvPr>
          <p:cNvSpPr/>
          <p:nvPr/>
        </p:nvSpPr>
        <p:spPr>
          <a:xfrm>
            <a:off x="0" y="6354617"/>
            <a:ext cx="775855" cy="495066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D11BC2-CEE6-4688-B65F-5DDB925F1930}"/>
              </a:ext>
            </a:extLst>
          </p:cNvPr>
          <p:cNvCxnSpPr>
            <a:cxnSpLocks/>
          </p:cNvCxnSpPr>
          <p:nvPr/>
        </p:nvCxnSpPr>
        <p:spPr>
          <a:xfrm flipV="1">
            <a:off x="775855" y="6160656"/>
            <a:ext cx="1616363" cy="193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48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14362" y="14043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밴드 수정하기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17AB5A4-B1B6-4194-B460-ABC89DD8F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2726" cy="44272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F09BC7-E7EC-4A60-ADA4-3A3472EBA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7212"/>
            <a:ext cx="5732726" cy="243078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16748A9-9F4F-4424-ABA2-925F57F2DF8C}"/>
              </a:ext>
            </a:extLst>
          </p:cNvPr>
          <p:cNvCxnSpPr/>
          <p:nvPr/>
        </p:nvCxnSpPr>
        <p:spPr>
          <a:xfrm flipH="1">
            <a:off x="4128655" y="4895273"/>
            <a:ext cx="1967344" cy="14131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FBD6BEB-373B-43D9-83BD-6E36AB604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07" y="1523460"/>
            <a:ext cx="5339065" cy="280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1AFC19-230B-4920-BBFA-2DEF134360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08" y="3911387"/>
            <a:ext cx="4248743" cy="1228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789811" y="4521305"/>
            <a:ext cx="4473301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등록시켰던 데이터가 보여지고 수정하고 싶은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데이터를 변경해서 저장시킬 수 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첨부파일을 변경했을 경우 기존에 있던 이미지는 데이터베이스에서 삭제하고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수정한 이미지를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등록시킨다</a:t>
            </a:r>
            <a:r>
              <a:rPr lang="en-US" altLang="ko-KR" sz="15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7D973AB-2C76-40FF-9FDF-873027DA9A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20" y="549564"/>
            <a:ext cx="3515133" cy="47705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83FDAA-53AE-4587-B694-3D4CED4197A6}"/>
              </a:ext>
            </a:extLst>
          </p:cNvPr>
          <p:cNvSpPr/>
          <p:nvPr/>
        </p:nvSpPr>
        <p:spPr>
          <a:xfrm>
            <a:off x="2423215" y="554775"/>
            <a:ext cx="1142021" cy="43055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86D392A7-4DE3-4245-9E6E-770E44393BB0}"/>
              </a:ext>
            </a:extLst>
          </p:cNvPr>
          <p:cNvSpPr/>
          <p:nvPr/>
        </p:nvSpPr>
        <p:spPr>
          <a:xfrm>
            <a:off x="3102796" y="1115729"/>
            <a:ext cx="2384227" cy="742726"/>
          </a:xfrm>
          <a:prstGeom prst="wedgeEllipseCallout">
            <a:avLst>
              <a:gd name="adj1" fmla="val -35427"/>
              <a:gd name="adj2" fmla="val -614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수정버튼을 통해 수정하기</a:t>
            </a:r>
          </a:p>
        </p:txBody>
      </p:sp>
    </p:spTree>
    <p:extLst>
      <p:ext uri="{BB962C8B-B14F-4D97-AF65-F5344CB8AC3E}">
        <p14:creationId xmlns:p14="http://schemas.microsoft.com/office/powerpoint/2010/main" val="134616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3" r="9049"/>
          <a:stretch/>
        </p:blipFill>
        <p:spPr>
          <a:xfrm>
            <a:off x="0" y="0"/>
            <a:ext cx="4664597" cy="6858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75503" y="0"/>
            <a:ext cx="311358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821929" y="501338"/>
            <a:ext cx="3025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소개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023233" y="1064083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023233" y="6284266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281237" y="735486"/>
            <a:ext cx="168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54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987646" y="696975"/>
            <a:ext cx="4491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54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82042" y="734944"/>
            <a:ext cx="352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문화재탐방사이트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5764192" y="955041"/>
            <a:ext cx="5648446" cy="5329706"/>
            <a:chOff x="5764192" y="1323193"/>
            <a:chExt cx="5648446" cy="4849793"/>
          </a:xfrm>
        </p:grpSpPr>
        <p:cxnSp>
          <p:nvCxnSpPr>
            <p:cNvPr id="44" name="직선 연결선 43"/>
            <p:cNvCxnSpPr>
              <a:cxnSpLocks/>
            </p:cNvCxnSpPr>
            <p:nvPr/>
          </p:nvCxnSpPr>
          <p:spPr>
            <a:xfrm flipV="1">
              <a:off x="9436808" y="1323193"/>
              <a:ext cx="1975830" cy="724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64192" y="6172986"/>
              <a:ext cx="564844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11412638" y="1323193"/>
              <a:ext cx="0" cy="4849793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5764192" y="1759974"/>
              <a:ext cx="0" cy="441301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5764192" y="1981200"/>
            <a:ext cx="5648446" cy="1054723"/>
            <a:chOff x="5764192" y="1869440"/>
            <a:chExt cx="5648446" cy="1054723"/>
          </a:xfrm>
        </p:grpSpPr>
        <p:sp>
          <p:nvSpPr>
            <p:cNvPr id="62" name="직사각형 61"/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6637695" y="1910524"/>
              <a:ext cx="3901440" cy="946842"/>
              <a:chOff x="6637695" y="1690640"/>
              <a:chExt cx="3901440" cy="94684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637695" y="1690640"/>
                <a:ext cx="39014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文化財</a:t>
                </a:r>
                <a:endParaRPr lang="en-US" altLang="ko-KR" sz="4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637695" y="2360483"/>
                <a:ext cx="39014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(</a:t>
                </a:r>
                <a:r>
                  <a:rPr lang="ko-KR" altLang="en-US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글월 </a:t>
                </a:r>
                <a:r>
                  <a:rPr lang="en-US" altLang="ko-KR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: </a:t>
                </a:r>
                <a:r>
                  <a:rPr lang="ko-KR" altLang="en-US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문 </a:t>
                </a:r>
                <a:r>
                  <a:rPr lang="en-US" altLang="ko-KR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 </a:t>
                </a:r>
                <a:r>
                  <a:rPr lang="ko-KR" altLang="en-US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될 </a:t>
                </a:r>
                <a:r>
                  <a:rPr lang="en-US" altLang="ko-KR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: </a:t>
                </a:r>
                <a:r>
                  <a:rPr lang="ko-KR" altLang="en-US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화 </a:t>
                </a:r>
                <a:r>
                  <a:rPr lang="en-US" altLang="ko-KR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/ </a:t>
                </a:r>
                <a:r>
                  <a:rPr lang="ko-KR" altLang="en-US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재물 </a:t>
                </a:r>
                <a:r>
                  <a:rPr lang="en-US" altLang="ko-KR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: </a:t>
                </a:r>
                <a:r>
                  <a:rPr lang="ko-KR" altLang="en-US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재</a:t>
                </a:r>
                <a:r>
                  <a:rPr lang="en-US" altLang="ko-KR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)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869AA5-1B00-426E-B1E9-9A0FC7D71CF6}"/>
              </a:ext>
            </a:extLst>
          </p:cNvPr>
          <p:cNvSpPr txBox="1"/>
          <p:nvPr/>
        </p:nvSpPr>
        <p:spPr>
          <a:xfrm>
            <a:off x="6034482" y="3531632"/>
            <a:ext cx="5057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우리나라의 모든 문화재 정보를 제공하고</a:t>
            </a:r>
            <a:endParaRPr lang="en-US" altLang="ko-KR" dirty="0"/>
          </a:p>
          <a:p>
            <a:r>
              <a:rPr lang="ko-KR" altLang="en-US" dirty="0"/>
              <a:t>홍보하기 위한 목적으로 프로젝트를 진행하게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문화재 소개와 관심있는 문화재를 등록하여 </a:t>
            </a:r>
            <a:endParaRPr lang="en-US" altLang="ko-KR" dirty="0"/>
          </a:p>
          <a:p>
            <a:r>
              <a:rPr lang="ko-KR" altLang="en-US" dirty="0"/>
              <a:t>관심있는 사람들끼리 소통할 수 있는 밴드 기능을 구현하였습니다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55740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14362" y="14043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밴드 삭제하기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501934" y="4644437"/>
            <a:ext cx="4473301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밴드를 만든 밴드장만이 밴드 삭제를 할 수 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264D08-0A44-4356-930B-348107A7F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2" y="2228682"/>
            <a:ext cx="4286848" cy="12003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BDE5C4-FC2D-47C6-879F-8B6743E7D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3" y="355600"/>
            <a:ext cx="3515133" cy="47705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62B21-A7EC-4839-98F7-1090EDCA7295}"/>
              </a:ext>
            </a:extLst>
          </p:cNvPr>
          <p:cNvSpPr/>
          <p:nvPr/>
        </p:nvSpPr>
        <p:spPr>
          <a:xfrm>
            <a:off x="3053080" y="365152"/>
            <a:ext cx="1142021" cy="43055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E239BEFC-F0D1-478D-A70F-6348658A5729}"/>
              </a:ext>
            </a:extLst>
          </p:cNvPr>
          <p:cNvSpPr/>
          <p:nvPr/>
        </p:nvSpPr>
        <p:spPr>
          <a:xfrm>
            <a:off x="1700661" y="1002516"/>
            <a:ext cx="2384227" cy="742726"/>
          </a:xfrm>
          <a:prstGeom prst="wedgeEllipseCallout">
            <a:avLst>
              <a:gd name="adj1" fmla="val 23457"/>
              <a:gd name="adj2" fmla="val -7012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수정버튼을 통해 수정하기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679915-C449-422E-BA53-5018817D2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12" y="1527500"/>
            <a:ext cx="5333259" cy="29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01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14362" y="14043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관리자</a:t>
              </a:r>
              <a:r>
                <a:rPr lang="en-US" altLang="ko-KR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 </a:t>
              </a:r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밴드신청 목록 보기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679" y="4713429"/>
            <a:ext cx="4989251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관리자가 밴드 신청목록을 보고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밴드신청승인을 해주는 기능을 구현하였습니다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B5C45C-F756-4F5E-A533-BABFDE4A1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1" y="152400"/>
            <a:ext cx="5480885" cy="6553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AA3235-A6A7-448A-89AB-884576152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39" y="1627343"/>
            <a:ext cx="5128932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72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밴드 공지사항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177030" y="4690699"/>
            <a:ext cx="4989251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 별 밴드원이 공지를 올릴 수 있는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 게시판 부분입니다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7941CC-92D6-4C70-ADEF-3F82C3BD9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7" y="425845"/>
            <a:ext cx="5197132" cy="16671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EA2E47-A232-47FA-9B46-95EA2B33D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7" y="2186108"/>
            <a:ext cx="5467927" cy="44321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9FA7D1-545F-4987-AD8D-056818F83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74631"/>
            <a:ext cx="5302169" cy="28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45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밴드 회원간 채팅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680" y="5219295"/>
            <a:ext cx="4989251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 err="1">
                <a:solidFill>
                  <a:schemeClr val="bg1"/>
                </a:solidFill>
              </a:rPr>
              <a:t>javascript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</a:rPr>
              <a:t>websocket</a:t>
            </a:r>
            <a:r>
              <a:rPr lang="ko-KR" altLang="en-US" sz="1500" dirty="0">
                <a:solidFill>
                  <a:schemeClr val="bg1"/>
                </a:solidFill>
              </a:rPr>
              <a:t>을 이용하여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실시간 다중 웹 채팅을 만들었습니다</a:t>
            </a:r>
            <a:r>
              <a:rPr lang="en-US" altLang="ko-KR" sz="1500" dirty="0">
                <a:solidFill>
                  <a:schemeClr val="bg1"/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같은 </a:t>
            </a:r>
            <a:r>
              <a:rPr lang="ko-KR" altLang="en-US" sz="1500" dirty="0" err="1">
                <a:solidFill>
                  <a:schemeClr val="bg1"/>
                </a:solidFill>
              </a:rPr>
              <a:t>밴드끼리만</a:t>
            </a:r>
            <a:r>
              <a:rPr lang="ko-KR" altLang="en-US" sz="1500" dirty="0">
                <a:solidFill>
                  <a:schemeClr val="bg1"/>
                </a:solidFill>
              </a:rPr>
              <a:t> 대화할 수 있도록 구현했습니다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F9F67D-0D2F-4CC1-8E0A-9F1E5499F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" y="152400"/>
            <a:ext cx="5648446" cy="66242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656278-26E6-459B-A101-25E49CA41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31" y="1685728"/>
            <a:ext cx="4989252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8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CD75FF-51DE-4EC2-81E2-8B1BB774A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68642" cy="68547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밴드의 사진게시판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832" y="4644418"/>
            <a:ext cx="4989251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각각의 밴드 내의 사진 게시판입니다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밴드원끼리 자신이 문화재 탐방을 하고 후기를 올리는 목적으로 사진을 올리는 게시판입니다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A587C8-6701-49FD-95A9-0406194D9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48" y="1604532"/>
            <a:ext cx="5342323" cy="28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56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밴드페이지에서 날씨보기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74896" y="4761831"/>
            <a:ext cx="4989251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날씨 </a:t>
            </a:r>
            <a:r>
              <a:rPr lang="en-US" altLang="ko-KR" sz="1500" dirty="0">
                <a:solidFill>
                  <a:schemeClr val="bg1"/>
                </a:solidFill>
              </a:rPr>
              <a:t>OPEN API</a:t>
            </a:r>
            <a:r>
              <a:rPr lang="ko-KR" altLang="en-US" sz="1500" dirty="0">
                <a:solidFill>
                  <a:schemeClr val="bg1"/>
                </a:solidFill>
              </a:rPr>
              <a:t>를 이용해서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사용자의 위치에 따른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날씨 정보를 가져옵니다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90D3A5-72D6-4A5A-87F8-97310F4E8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10" y="902899"/>
            <a:ext cx="2986097" cy="46994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5CD0F1D-73AE-4AF2-B319-816C4DC2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112" y="1627464"/>
            <a:ext cx="4910821" cy="29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57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pose, create, edit, edit file, office, pencil, writing icon">
            <a:extLst>
              <a:ext uri="{FF2B5EF4-FFF2-40B4-BE49-F238E27FC236}">
                <a16:creationId xmlns:a16="http://schemas.microsoft.com/office/drawing/2014/main" id="{4F497570-E19E-4467-ACFF-EC9F37A2C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675" y="1980501"/>
            <a:ext cx="1317071" cy="131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639D0D2-12FD-4775-A05D-2A7C8E2E9E20}"/>
              </a:ext>
            </a:extLst>
          </p:cNvPr>
          <p:cNvGrpSpPr/>
          <p:nvPr/>
        </p:nvGrpSpPr>
        <p:grpSpPr>
          <a:xfrm>
            <a:off x="3028496" y="4002947"/>
            <a:ext cx="5648446" cy="1054723"/>
            <a:chOff x="5764192" y="1869440"/>
            <a:chExt cx="5648446" cy="105472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3482CA-C043-470F-B0EC-9CE12F4AC0DF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891DE67-F3A4-4B03-93E8-FAFB031D002D}"/>
                </a:ext>
              </a:extLst>
            </p:cNvPr>
            <p:cNvSpPr txBox="1"/>
            <p:nvPr/>
          </p:nvSpPr>
          <p:spPr>
            <a:xfrm>
              <a:off x="6637695" y="2142885"/>
              <a:ext cx="39014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게시판 기능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69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AE75EF-585B-40DC-9CE3-5056FFC0E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266"/>
            <a:ext cx="5468644" cy="46609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홈페이지 전체 공지사항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832" y="4304005"/>
            <a:ext cx="4989251" cy="212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일반회원인 경우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전체 공지사항을 확인할 수 있습니다</a:t>
            </a:r>
            <a:r>
              <a:rPr lang="en-US" altLang="ko-KR" sz="1500" dirty="0">
                <a:solidFill>
                  <a:schemeClr val="bg1"/>
                </a:solidFill>
              </a:rPr>
              <a:t>. </a:t>
            </a:r>
            <a:r>
              <a:rPr lang="ko-KR" altLang="en-US" sz="1500" dirty="0">
                <a:solidFill>
                  <a:schemeClr val="bg1"/>
                </a:solidFill>
              </a:rPr>
              <a:t>네이버 스마트 에디터를 사용해 글쓰기 기능을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구현하였습니다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관리자인 경우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공지사항 등록과 삭제가 가능하도록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구현하였습니다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5636D2-EC72-4520-AEC5-09B19D8D6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48200"/>
            <a:ext cx="5468643" cy="2219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947108-6755-4419-ACBB-FD510AB2E7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29" y="1596105"/>
            <a:ext cx="5324343" cy="25472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645E4A-5316-4F39-B972-E04F5E71EDEA}"/>
              </a:ext>
            </a:extLst>
          </p:cNvPr>
          <p:cNvSpPr/>
          <p:nvPr/>
        </p:nvSpPr>
        <p:spPr>
          <a:xfrm>
            <a:off x="3286125" y="5962650"/>
            <a:ext cx="914400" cy="46655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E8EFD429-A44A-493F-898A-83F21D6831EC}"/>
              </a:ext>
            </a:extLst>
          </p:cNvPr>
          <p:cNvSpPr/>
          <p:nvPr/>
        </p:nvSpPr>
        <p:spPr>
          <a:xfrm>
            <a:off x="3924300" y="4763737"/>
            <a:ext cx="2543175" cy="1141763"/>
          </a:xfrm>
          <a:prstGeom prst="wedgeEllipseCallout">
            <a:avLst>
              <a:gd name="adj1" fmla="val -35814"/>
              <a:gd name="adj2" fmla="val 666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게시글 </a:t>
            </a:r>
            <a:r>
              <a:rPr lang="en-US" altLang="ko-KR" sz="1500" dirty="0"/>
              <a:t>4</a:t>
            </a:r>
            <a:r>
              <a:rPr lang="ko-KR" altLang="en-US" sz="1500" dirty="0"/>
              <a:t>개 단위로 </a:t>
            </a:r>
            <a:r>
              <a:rPr lang="ko-KR" altLang="en-US" sz="1500" dirty="0" err="1"/>
              <a:t>페이징처리를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pPr algn="ctr"/>
            <a:r>
              <a:rPr lang="ko-KR" altLang="en-US" sz="1500" dirty="0"/>
              <a:t>하였습니다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875103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86B1CD-50A7-4B25-A13C-3498A778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216"/>
            <a:ext cx="546864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자유게시판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832" y="4188764"/>
            <a:ext cx="4989251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회원인 경우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  <a:r>
              <a:rPr lang="ko-KR" altLang="en-US" sz="1500" dirty="0">
                <a:solidFill>
                  <a:schemeClr val="bg1"/>
                </a:solidFill>
              </a:rPr>
              <a:t> 상단에 글쓰기 버튼을 통해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글쓰기가 가능합니다</a:t>
            </a:r>
            <a:r>
              <a:rPr lang="en-US" altLang="ko-KR" sz="1500" dirty="0">
                <a:solidFill>
                  <a:schemeClr val="bg1"/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게시글 </a:t>
            </a:r>
            <a:r>
              <a:rPr lang="en-US" altLang="ko-KR" sz="1500" dirty="0">
                <a:solidFill>
                  <a:schemeClr val="bg1"/>
                </a:solidFill>
              </a:rPr>
              <a:t>5</a:t>
            </a:r>
            <a:r>
              <a:rPr lang="ko-KR" altLang="en-US" sz="1500" dirty="0">
                <a:solidFill>
                  <a:schemeClr val="bg1"/>
                </a:solidFill>
              </a:rPr>
              <a:t>개 단위로 </a:t>
            </a:r>
            <a:r>
              <a:rPr lang="ko-KR" altLang="en-US" sz="1500" dirty="0" err="1">
                <a:solidFill>
                  <a:schemeClr val="bg1"/>
                </a:solidFill>
              </a:rPr>
              <a:t>페이징</a:t>
            </a:r>
            <a:r>
              <a:rPr lang="ko-KR" altLang="en-US" sz="1500" dirty="0">
                <a:solidFill>
                  <a:schemeClr val="bg1"/>
                </a:solidFill>
              </a:rPr>
              <a:t> 처리를 하였고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다른 회원이 글 </a:t>
            </a:r>
            <a:r>
              <a:rPr lang="en-US" altLang="ko-KR" sz="1500" dirty="0">
                <a:solidFill>
                  <a:schemeClr val="bg1"/>
                </a:solidFill>
              </a:rPr>
              <a:t>1</a:t>
            </a:r>
            <a:r>
              <a:rPr lang="ko-KR" altLang="en-US" sz="1500" dirty="0">
                <a:solidFill>
                  <a:schemeClr val="bg1"/>
                </a:solidFill>
              </a:rPr>
              <a:t>개를 볼 경우 조회수 증가를 하여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ko-KR" altLang="en-US" sz="1500" dirty="0">
                <a:solidFill>
                  <a:schemeClr val="bg1"/>
                </a:solidFill>
              </a:rPr>
              <a:t>조회수도 볼 수 있습니다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위 코드는 </a:t>
            </a:r>
            <a:r>
              <a:rPr lang="ko-KR" altLang="en-US" sz="1500" dirty="0" err="1">
                <a:solidFill>
                  <a:schemeClr val="bg1"/>
                </a:solidFill>
              </a:rPr>
              <a:t>페이징처리하는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JAVA</a:t>
            </a:r>
            <a:r>
              <a:rPr lang="ko-KR" altLang="en-US" sz="1500" dirty="0">
                <a:solidFill>
                  <a:schemeClr val="bg1"/>
                </a:solidFill>
              </a:rPr>
              <a:t>단입니다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976E32-3BE7-494C-ABE7-980E32B78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30" y="1596105"/>
            <a:ext cx="5324342" cy="25472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18E86C-07B9-4A9F-8E23-E7E7D7A80973}"/>
              </a:ext>
            </a:extLst>
          </p:cNvPr>
          <p:cNvSpPr/>
          <p:nvPr/>
        </p:nvSpPr>
        <p:spPr>
          <a:xfrm>
            <a:off x="1476375" y="6239047"/>
            <a:ext cx="2384226" cy="5332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29328CEF-7ACF-484D-AD6A-713E20EF7A50}"/>
              </a:ext>
            </a:extLst>
          </p:cNvPr>
          <p:cNvSpPr/>
          <p:nvPr/>
        </p:nvSpPr>
        <p:spPr>
          <a:xfrm>
            <a:off x="3357209" y="4782960"/>
            <a:ext cx="2384227" cy="1141763"/>
          </a:xfrm>
          <a:prstGeom prst="wedgeEllipseCallout">
            <a:avLst>
              <a:gd name="adj1" fmla="val -35814"/>
              <a:gd name="adj2" fmla="val 666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err="1"/>
              <a:t>글제목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글내용</a:t>
            </a:r>
            <a:r>
              <a:rPr lang="en-US" altLang="ko-KR" sz="1500" dirty="0"/>
              <a:t>, </a:t>
            </a:r>
            <a:r>
              <a:rPr lang="ko-KR" altLang="en-US" sz="1500" dirty="0"/>
              <a:t>글쓴이를 원하는 단어를 검색할 수 있습니다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88FBEE-9764-4E8D-8495-00BB1DF8A708}"/>
              </a:ext>
            </a:extLst>
          </p:cNvPr>
          <p:cNvSpPr/>
          <p:nvPr/>
        </p:nvSpPr>
        <p:spPr>
          <a:xfrm>
            <a:off x="428625" y="3343448"/>
            <a:ext cx="581025" cy="36177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DE853864-4E80-43BA-8A41-65781850E5AB}"/>
              </a:ext>
            </a:extLst>
          </p:cNvPr>
          <p:cNvSpPr/>
          <p:nvPr/>
        </p:nvSpPr>
        <p:spPr>
          <a:xfrm>
            <a:off x="123825" y="4093085"/>
            <a:ext cx="2260402" cy="917066"/>
          </a:xfrm>
          <a:prstGeom prst="wedgeEllipseCallout">
            <a:avLst>
              <a:gd name="adj1" fmla="val -14525"/>
              <a:gd name="adj2" fmla="val -776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빨간 숫자는 </a:t>
            </a:r>
            <a:endParaRPr lang="en-US" altLang="ko-KR" sz="1500" dirty="0"/>
          </a:p>
          <a:p>
            <a:pPr algn="ctr"/>
            <a:r>
              <a:rPr lang="ko-KR" altLang="en-US" sz="1500" dirty="0"/>
              <a:t>이 글의 댓글 수 입니다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000358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41E6A68-60F1-4DBA-8E55-DCCC08B58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16"/>
            <a:ext cx="5468642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자유게시판에서 글쓰기</a:t>
              </a:r>
              <a:endParaRPr lang="en-US" altLang="ko-KR" sz="27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43959" y="4360214"/>
            <a:ext cx="4989251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네이버 스마트 에디터를 사용하여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글쓰기 기능을 구현하였습니다</a:t>
            </a:r>
            <a:r>
              <a:rPr lang="en-US" altLang="ko-KR" sz="1500" dirty="0">
                <a:solidFill>
                  <a:schemeClr val="bg1"/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파일을 올릴 수 있게 파일첨부 기능을 추가하였습니다</a:t>
            </a:r>
            <a:r>
              <a:rPr lang="en-US" altLang="ko-KR" sz="1500" dirty="0">
                <a:solidFill>
                  <a:schemeClr val="bg1"/>
                </a:solidFill>
              </a:rPr>
              <a:t>. </a:t>
            </a:r>
            <a:r>
              <a:rPr lang="ko-KR" altLang="en-US" sz="1500" dirty="0">
                <a:solidFill>
                  <a:schemeClr val="bg1"/>
                </a:solidFill>
              </a:rPr>
              <a:t>여기서 암호는 자신의 글의 수정과 삭제를 원할 경우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암호를 통해 가능합니다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68DE63-F55D-4E2E-BB9E-C43CF678B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794" y="1561763"/>
            <a:ext cx="5445256" cy="262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9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15736" y="0"/>
            <a:ext cx="311358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8895144" y="1679776"/>
            <a:ext cx="2731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 환경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72504" y="501338"/>
            <a:ext cx="180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2</a:t>
            </a:r>
            <a:endParaRPr lang="ko-KR" altLang="en-US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963466" y="1064083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63466" y="6284266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307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AE433D-F566-4DCC-948D-DD18D730E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16"/>
            <a:ext cx="5468642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E9C700-16B6-4379-BCB6-EC0DAC64F112}"/>
              </a:ext>
            </a:extLst>
          </p:cNvPr>
          <p:cNvSpPr/>
          <p:nvPr/>
        </p:nvSpPr>
        <p:spPr>
          <a:xfrm>
            <a:off x="5906235" y="1480568"/>
            <a:ext cx="5648446" cy="52250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55A549-E669-4646-800A-7889ED692B4D}"/>
              </a:ext>
            </a:extLst>
          </p:cNvPr>
          <p:cNvGrpSpPr/>
          <p:nvPr/>
        </p:nvGrpSpPr>
        <p:grpSpPr>
          <a:xfrm>
            <a:off x="5906235" y="152400"/>
            <a:ext cx="5648446" cy="1054723"/>
            <a:chOff x="5764192" y="1869440"/>
            <a:chExt cx="5648446" cy="10547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C88962-5775-465A-830B-0942AA924BFB}"/>
                </a:ext>
              </a:extLst>
            </p:cNvPr>
            <p:cNvSpPr/>
            <p:nvPr/>
          </p:nvSpPr>
          <p:spPr>
            <a:xfrm>
              <a:off x="5764192" y="1869440"/>
              <a:ext cx="5648446" cy="10547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DA7992-7B94-4A0F-BFA6-D020B00953E8}"/>
                </a:ext>
              </a:extLst>
            </p:cNvPr>
            <p:cNvSpPr txBox="1"/>
            <p:nvPr/>
          </p:nvSpPr>
          <p:spPr>
            <a:xfrm>
              <a:off x="5953956" y="2142885"/>
              <a:ext cx="528517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자유게시판에서 글보기와 댓글쓰기</a:t>
              </a:r>
              <a:endParaRPr lang="en-US" altLang="ko-KR" sz="25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A0A7DE-850A-42EC-89A9-DCDF0031201C}"/>
              </a:ext>
            </a:extLst>
          </p:cNvPr>
          <p:cNvSpPr txBox="1"/>
          <p:nvPr/>
        </p:nvSpPr>
        <p:spPr>
          <a:xfrm>
            <a:off x="6235682" y="4496636"/>
            <a:ext cx="4989251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글 </a:t>
            </a:r>
            <a:r>
              <a:rPr lang="en-US" altLang="ko-KR" sz="1500" dirty="0">
                <a:solidFill>
                  <a:schemeClr val="bg1"/>
                </a:solidFill>
              </a:rPr>
              <a:t>1</a:t>
            </a:r>
            <a:r>
              <a:rPr lang="ko-KR" altLang="en-US" sz="1500" dirty="0">
                <a:solidFill>
                  <a:schemeClr val="bg1"/>
                </a:solidFill>
              </a:rPr>
              <a:t>개를 선택하여 글의 상세내용을 볼 수 있습니다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자신의 글인 경우는 암호를 통해 글의 수정과 삭제가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가능합니다</a:t>
            </a:r>
            <a:r>
              <a:rPr lang="en-US" altLang="ko-KR" sz="1500" dirty="0">
                <a:solidFill>
                  <a:schemeClr val="bg1"/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댓글은 </a:t>
            </a:r>
            <a:r>
              <a:rPr lang="en-US" altLang="ko-KR" sz="1500" dirty="0">
                <a:solidFill>
                  <a:schemeClr val="bg1"/>
                </a:solidFill>
              </a:rPr>
              <a:t>AJAX</a:t>
            </a:r>
            <a:r>
              <a:rPr lang="ko-KR" altLang="en-US" sz="1500" dirty="0">
                <a:solidFill>
                  <a:schemeClr val="bg1"/>
                </a:solidFill>
              </a:rPr>
              <a:t>를 통해 댓글쓰기와 댓글보기를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구현하였습니다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A50EE8-8EBD-4F1A-A3CC-1EE13B5C4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517" y="1544791"/>
            <a:ext cx="5475583" cy="28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12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15736" y="0"/>
            <a:ext cx="311358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8895144" y="1679776"/>
            <a:ext cx="2731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후기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72504" y="501338"/>
            <a:ext cx="180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5</a:t>
            </a:r>
            <a:endParaRPr lang="ko-KR" altLang="en-US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963466" y="1064083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63466" y="6284266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188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EA1297-2F0E-4E57-A0F0-34966206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5" y="994912"/>
            <a:ext cx="1531895" cy="1531895"/>
          </a:xfrm>
          <a:prstGeom prst="rect">
            <a:avLst/>
          </a:prstGeom>
        </p:spPr>
      </p:pic>
      <p:cxnSp>
        <p:nvCxnSpPr>
          <p:cNvPr id="22" name="직선 연결선 21"/>
          <p:cNvCxnSpPr>
            <a:cxnSpLocks/>
          </p:cNvCxnSpPr>
          <p:nvPr/>
        </p:nvCxnSpPr>
        <p:spPr>
          <a:xfrm>
            <a:off x="1430625" y="553705"/>
            <a:ext cx="1037344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88807" y="353650"/>
            <a:ext cx="2071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후기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13884" y="1442841"/>
            <a:ext cx="32061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실력이 많이 늘었다는 것을 느낀 프로젝트였다</a:t>
            </a:r>
            <a:r>
              <a:rPr lang="en-US" altLang="ko-KR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지금까지 배운 기술들을 사용해서 잘 마무리 된 것 같다</a:t>
            </a:r>
            <a:r>
              <a:rPr lang="en-US" altLang="ko-KR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3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51291" y="1126631"/>
            <a:ext cx="611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;</a:t>
            </a:r>
            <a:endParaRPr lang="ko-KR" altLang="en-US" sz="6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0330" y="2470553"/>
            <a:ext cx="611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;</a:t>
            </a:r>
            <a:endParaRPr lang="ko-KR" altLang="en-US" sz="6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0087" y="2817591"/>
            <a:ext cx="32061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프로젝트를 준비하면서 부족한 부분을  </a:t>
            </a:r>
            <a:r>
              <a:rPr lang="ko-KR" altLang="en-US" sz="1300" dirty="0" err="1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알게되어</a:t>
            </a:r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보완 할 수 있는 유익한 체험이었습니다</a:t>
            </a:r>
            <a:endParaRPr lang="en-US" altLang="ko-KR" sz="13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63181" y="4507692"/>
            <a:ext cx="3206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처음 들어왔을 때 보다 실력이 늘었다는 것을 알 수 있었던 프로젝트였고</a:t>
            </a:r>
            <a:r>
              <a:rPr lang="en-US" altLang="ko-KR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6</a:t>
            </a:r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개월 동안 내가 배운 것을 접목해서 응용해서 </a:t>
            </a:r>
            <a:r>
              <a:rPr lang="ko-KR" altLang="en-US" sz="1300" dirty="0" err="1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보람있었다</a:t>
            </a:r>
            <a:r>
              <a:rPr lang="en-US" altLang="ko-KR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3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71171" y="4198979"/>
            <a:ext cx="611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;</a:t>
            </a:r>
            <a:endParaRPr lang="ko-KR" altLang="en-US" sz="6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B7D419-8A7D-494F-A7C7-D749759F6A69}"/>
              </a:ext>
            </a:extLst>
          </p:cNvPr>
          <p:cNvSpPr txBox="1"/>
          <p:nvPr/>
        </p:nvSpPr>
        <p:spPr>
          <a:xfrm>
            <a:off x="8372295" y="1869875"/>
            <a:ext cx="343177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코드를 직접 생각하고 짜면서 부족한 부분을 더 채우고 교육 </a:t>
            </a:r>
            <a:r>
              <a:rPr lang="en-US" altLang="ko-KR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</a:t>
            </a:r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개월동안 기술들을 </a:t>
            </a:r>
            <a:endParaRPr lang="en-US" altLang="ko-KR" sz="13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정리할 수 있는 시간을 가져서 보람차다</a:t>
            </a:r>
            <a:r>
              <a:rPr lang="en-US" altLang="ko-KR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3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E5D854-3A3C-42A4-8720-FE6FE1F04CF3}"/>
              </a:ext>
            </a:extLst>
          </p:cNvPr>
          <p:cNvSpPr txBox="1"/>
          <p:nvPr/>
        </p:nvSpPr>
        <p:spPr>
          <a:xfrm>
            <a:off x="7757038" y="1478320"/>
            <a:ext cx="611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;</a:t>
            </a:r>
            <a:endParaRPr lang="ko-KR" altLang="en-US" sz="6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6F3251-3F8C-4C77-B288-4E5259F1E01D}"/>
              </a:ext>
            </a:extLst>
          </p:cNvPr>
          <p:cNvSpPr txBox="1"/>
          <p:nvPr/>
        </p:nvSpPr>
        <p:spPr>
          <a:xfrm>
            <a:off x="9308340" y="3006264"/>
            <a:ext cx="611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;</a:t>
            </a:r>
            <a:endParaRPr lang="ko-KR" altLang="en-US" sz="6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344FCB-BD74-4706-9EBE-B1036824CD13}"/>
              </a:ext>
            </a:extLst>
          </p:cNvPr>
          <p:cNvSpPr txBox="1"/>
          <p:nvPr/>
        </p:nvSpPr>
        <p:spPr>
          <a:xfrm>
            <a:off x="6302309" y="3402366"/>
            <a:ext cx="32061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OPEN</a:t>
            </a:r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많이 사용해서 처음에 어려웠지만 프로젝트 기간동안 </a:t>
            </a:r>
            <a:r>
              <a:rPr lang="ko-KR" altLang="en-US" sz="1300" dirty="0" err="1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완성시킬수</a:t>
            </a:r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있어서 기분이 좋습니다</a:t>
            </a:r>
            <a:r>
              <a:rPr lang="en-US" altLang="ko-KR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3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1EBACE-4CA4-4B61-8830-4DDF48F58D8F}"/>
              </a:ext>
            </a:extLst>
          </p:cNvPr>
          <p:cNvSpPr txBox="1"/>
          <p:nvPr/>
        </p:nvSpPr>
        <p:spPr>
          <a:xfrm>
            <a:off x="8246472" y="5151923"/>
            <a:ext cx="3206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교육원 </a:t>
            </a:r>
            <a:r>
              <a:rPr lang="en-US" altLang="ko-KR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</a:t>
            </a:r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개월동안 수업하고 프로젝트를 진행하면서 무사히 마칠 수 있고 </a:t>
            </a:r>
            <a:endParaRPr lang="en-US" altLang="ko-KR" sz="13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많은 기술들을 배울 수 있는 유익한 시간이었습니다</a:t>
            </a:r>
            <a:r>
              <a:rPr lang="en-US" altLang="ko-KR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~</a:t>
            </a:r>
            <a:endParaRPr lang="ko-KR" altLang="en-US" sz="13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1073A2-A026-4F5D-83A0-BAF1B001B437}"/>
              </a:ext>
            </a:extLst>
          </p:cNvPr>
          <p:cNvSpPr txBox="1"/>
          <p:nvPr/>
        </p:nvSpPr>
        <p:spPr>
          <a:xfrm>
            <a:off x="7631215" y="4724215"/>
            <a:ext cx="611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;</a:t>
            </a:r>
            <a:endParaRPr lang="ko-KR" altLang="en-US" sz="6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C81ECF-92C6-47F8-B0EB-19AB75C05438}"/>
              </a:ext>
            </a:extLst>
          </p:cNvPr>
          <p:cNvSpPr txBox="1"/>
          <p:nvPr/>
        </p:nvSpPr>
        <p:spPr>
          <a:xfrm>
            <a:off x="510790" y="5811200"/>
            <a:ext cx="32061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프로젝트를 진행하면서 모르는 기능도 만들 수 있다는 자신감이 생겼습니다</a:t>
            </a:r>
            <a:r>
              <a:rPr lang="en-US" altLang="ko-KR" sz="130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3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01A8FC-CD91-47B7-A1F6-B13FA2C73A44}"/>
              </a:ext>
            </a:extLst>
          </p:cNvPr>
          <p:cNvSpPr txBox="1"/>
          <p:nvPr/>
        </p:nvSpPr>
        <p:spPr>
          <a:xfrm>
            <a:off x="3496615" y="5383360"/>
            <a:ext cx="611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;</a:t>
            </a:r>
            <a:endParaRPr lang="ko-KR" altLang="en-US" sz="6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7E880E-73DF-498A-9A89-FBEC1AFF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05" y="1335916"/>
            <a:ext cx="1592987" cy="15929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CD26DA-625F-4FD9-9DE2-683300927DB5}"/>
              </a:ext>
            </a:extLst>
          </p:cNvPr>
          <p:cNvSpPr txBox="1"/>
          <p:nvPr/>
        </p:nvSpPr>
        <p:spPr>
          <a:xfrm>
            <a:off x="1594407" y="1072383"/>
            <a:ext cx="2071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강민경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7EFDC2-757D-4D5E-B62E-C51C29C1BF33}"/>
              </a:ext>
            </a:extLst>
          </p:cNvPr>
          <p:cNvSpPr txBox="1"/>
          <p:nvPr/>
        </p:nvSpPr>
        <p:spPr>
          <a:xfrm>
            <a:off x="2085526" y="2444017"/>
            <a:ext cx="2071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김시온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5F0CF9-D2BE-4FA5-A277-4E66E2FD933F}"/>
              </a:ext>
            </a:extLst>
          </p:cNvPr>
          <p:cNvSpPr txBox="1"/>
          <p:nvPr/>
        </p:nvSpPr>
        <p:spPr>
          <a:xfrm>
            <a:off x="1468917" y="4131997"/>
            <a:ext cx="2071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박병국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1EDA5A-266C-417A-8ADE-4587E886DFF8}"/>
              </a:ext>
            </a:extLst>
          </p:cNvPr>
          <p:cNvSpPr txBox="1"/>
          <p:nvPr/>
        </p:nvSpPr>
        <p:spPr>
          <a:xfrm>
            <a:off x="2113884" y="5433680"/>
            <a:ext cx="2071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송지섭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7391AA-C1FD-42C4-9D99-FA0DA31069D9}"/>
              </a:ext>
            </a:extLst>
          </p:cNvPr>
          <p:cNvSpPr txBox="1"/>
          <p:nvPr/>
        </p:nvSpPr>
        <p:spPr>
          <a:xfrm>
            <a:off x="7790192" y="1417609"/>
            <a:ext cx="2071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이여란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3630D9-BBE1-4A98-AD50-F8A6409F3576}"/>
              </a:ext>
            </a:extLst>
          </p:cNvPr>
          <p:cNvSpPr txBox="1"/>
          <p:nvPr/>
        </p:nvSpPr>
        <p:spPr>
          <a:xfrm>
            <a:off x="7944554" y="2923280"/>
            <a:ext cx="2071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임채홍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88DAF1-FFE8-47D3-9AFA-1D03D6539F06}"/>
              </a:ext>
            </a:extLst>
          </p:cNvPr>
          <p:cNvSpPr txBox="1"/>
          <p:nvPr/>
        </p:nvSpPr>
        <p:spPr>
          <a:xfrm>
            <a:off x="7687400" y="4694299"/>
            <a:ext cx="2071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장성환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0FBB86-7496-4D07-8137-FFAE56B22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33" y="4557144"/>
            <a:ext cx="1648565" cy="16485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E0C57E-55F3-40A8-A57A-D92DDE85E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36" y="5188369"/>
            <a:ext cx="1648576" cy="16485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3CA972-34E8-4EA6-9E0C-81DC61825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3" y="3964680"/>
            <a:ext cx="1594407" cy="15944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56417A-1AE6-4973-9AAB-3497C9D73B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940" y="2838967"/>
            <a:ext cx="1544522" cy="15445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3A83B6-6D34-4410-B307-FC187F1174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12" y="2307150"/>
            <a:ext cx="1657530" cy="16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49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15736" y="0"/>
            <a:ext cx="311358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8895144" y="1679776"/>
            <a:ext cx="2731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72504" y="501338"/>
            <a:ext cx="180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6</a:t>
            </a:r>
            <a:endParaRPr lang="ko-KR" altLang="en-US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963466" y="1064083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63466" y="6284266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489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ëª¨ëí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441D1FE4-4ED4-4066-BB04-3283FB151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28" y="660546"/>
            <a:ext cx="10198389" cy="594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00DCF0D-2FAF-42FE-B536-85DACE7E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4" y="960582"/>
            <a:ext cx="9301019" cy="43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77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194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907002" y="5502641"/>
            <a:ext cx="4386378" cy="830997"/>
            <a:chOff x="3907002" y="5676261"/>
            <a:chExt cx="4386378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4591323" y="5676261"/>
              <a:ext cx="4474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endParaRPr lang="ko-KR" altLang="en-US" sz="4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258907" y="5676261"/>
              <a:ext cx="42030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4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07002" y="5720182"/>
              <a:ext cx="4386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감사합니다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0DE9047-5539-4249-B48A-81FA9C2DB673}"/>
              </a:ext>
            </a:extLst>
          </p:cNvPr>
          <p:cNvSpPr txBox="1"/>
          <p:nvPr/>
        </p:nvSpPr>
        <p:spPr>
          <a:xfrm>
            <a:off x="2626941" y="6301588"/>
            <a:ext cx="693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아이스크림 </a:t>
            </a:r>
            <a:r>
              <a:rPr lang="en-US" altLang="ko-KR" dirty="0">
                <a:solidFill>
                  <a:schemeClr val="bg1"/>
                </a:solidFill>
              </a:rPr>
              <a:t>_ </a:t>
            </a:r>
            <a:r>
              <a:rPr lang="ko-KR" altLang="en-US" dirty="0">
                <a:solidFill>
                  <a:schemeClr val="bg1"/>
                </a:solidFill>
              </a:rPr>
              <a:t>강민경 </a:t>
            </a:r>
            <a:r>
              <a:rPr lang="ko-KR" altLang="en-US" dirty="0" err="1">
                <a:solidFill>
                  <a:schemeClr val="bg1"/>
                </a:solidFill>
              </a:rPr>
              <a:t>김시온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박병국</a:t>
            </a:r>
            <a:r>
              <a:rPr lang="ko-KR" altLang="en-US" dirty="0">
                <a:solidFill>
                  <a:schemeClr val="bg1"/>
                </a:solidFill>
              </a:rPr>
              <a:t> 송지섭 이여란 </a:t>
            </a:r>
            <a:r>
              <a:rPr lang="ko-KR" altLang="en-US" dirty="0" err="1">
                <a:solidFill>
                  <a:schemeClr val="bg1"/>
                </a:solidFill>
              </a:rPr>
              <a:t>임채홍</a:t>
            </a:r>
            <a:r>
              <a:rPr lang="ko-KR" altLang="en-US" dirty="0">
                <a:solidFill>
                  <a:schemeClr val="bg1"/>
                </a:solidFill>
              </a:rPr>
              <a:t> 장성환</a:t>
            </a:r>
          </a:p>
        </p:txBody>
      </p:sp>
    </p:spTree>
    <p:extLst>
      <p:ext uri="{BB962C8B-B14F-4D97-AF65-F5344CB8AC3E}">
        <p14:creationId xmlns:p14="http://schemas.microsoft.com/office/powerpoint/2010/main" val="2151312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flipH="1">
            <a:off x="224931" y="1216768"/>
            <a:ext cx="3345905" cy="608541"/>
            <a:chOff x="3966948" y="1225553"/>
            <a:chExt cx="3345905" cy="608541"/>
          </a:xfrm>
        </p:grpSpPr>
        <p:sp>
          <p:nvSpPr>
            <p:cNvPr id="11" name="직사각형 10"/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966948" y="1225553"/>
              <a:ext cx="3312368" cy="432048"/>
              <a:chOff x="3203848" y="2060848"/>
              <a:chExt cx="3312368" cy="432048"/>
            </a:xfrm>
            <a:solidFill>
              <a:srgbClr val="FFC000"/>
            </a:solidFill>
            <a:effectLst/>
          </p:grpSpPr>
          <p:sp>
            <p:nvSpPr>
              <p:cNvPr id="4" name="직사각형 3"/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>
                    <a:latin typeface="+mn-ea"/>
                  </a:rPr>
                  <a:t>DataBase</a:t>
                </a:r>
                <a:endParaRPr lang="en-US" altLang="ko-KR" b="1" dirty="0">
                  <a:latin typeface="+mn-ea"/>
                </a:endParaRPr>
              </a:p>
            </p:txBody>
          </p:sp>
          <p:sp>
            <p:nvSpPr>
              <p:cNvPr id="5" name="직각 삼각형 4"/>
              <p:cNvSpPr/>
              <p:nvPr/>
            </p:nvSpPr>
            <p:spPr>
              <a:xfrm rot="10800000">
                <a:off x="3203848" y="2060848"/>
                <a:ext cx="288032" cy="23042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+mn-ea"/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 flipH="1">
            <a:off x="220058" y="3534755"/>
            <a:ext cx="3345905" cy="608541"/>
            <a:chOff x="3966948" y="1225553"/>
            <a:chExt cx="3345905" cy="608541"/>
          </a:xfrm>
        </p:grpSpPr>
        <p:sp>
          <p:nvSpPr>
            <p:cNvPr id="15" name="직사각형 14"/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966948" y="1225553"/>
              <a:ext cx="3312368" cy="432048"/>
              <a:chOff x="3203848" y="2060848"/>
              <a:chExt cx="3312368" cy="432048"/>
            </a:xfrm>
            <a:solidFill>
              <a:srgbClr val="FFC000"/>
            </a:solidFill>
            <a:effectLst/>
          </p:grpSpPr>
          <p:sp>
            <p:nvSpPr>
              <p:cNvPr id="17" name="직사각형 16"/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Tool </a:t>
                </a:r>
                <a:endParaRPr lang="en-US" altLang="ko-KR" b="1" dirty="0"/>
              </a:p>
            </p:txBody>
          </p:sp>
          <p:sp>
            <p:nvSpPr>
              <p:cNvPr id="18" name="직각 삼각형 17"/>
              <p:cNvSpPr/>
              <p:nvPr/>
            </p:nvSpPr>
            <p:spPr>
              <a:xfrm rot="10800000">
                <a:off x="3203848" y="2060848"/>
                <a:ext cx="288032" cy="230426"/>
              </a:xfrm>
              <a:prstGeom prst="rt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 flipH="1">
            <a:off x="186521" y="5920121"/>
            <a:ext cx="3345905" cy="608541"/>
            <a:chOff x="3966948" y="1225553"/>
            <a:chExt cx="3345905" cy="608541"/>
          </a:xfrm>
        </p:grpSpPr>
        <p:sp>
          <p:nvSpPr>
            <p:cNvPr id="20" name="직사각형 19"/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966948" y="1225553"/>
              <a:ext cx="3312368" cy="432048"/>
              <a:chOff x="3203848" y="2060848"/>
              <a:chExt cx="3312368" cy="432048"/>
            </a:xfrm>
            <a:solidFill>
              <a:srgbClr val="FFC000"/>
            </a:solidFill>
            <a:effectLst/>
          </p:grpSpPr>
          <p:sp>
            <p:nvSpPr>
              <p:cNvPr id="22" name="직사각형 21"/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기타</a:t>
                </a:r>
                <a:endParaRPr lang="en-US" altLang="ko-KR" b="1" dirty="0"/>
              </a:p>
            </p:txBody>
          </p:sp>
          <p:sp>
            <p:nvSpPr>
              <p:cNvPr id="23" name="직각 삼각형 22"/>
              <p:cNvSpPr/>
              <p:nvPr/>
            </p:nvSpPr>
            <p:spPr>
              <a:xfrm rot="10800000">
                <a:off x="3203848" y="2060848"/>
                <a:ext cx="288032" cy="230426"/>
              </a:xfrm>
              <a:prstGeom prst="rt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 flipH="1">
            <a:off x="257823" y="2418966"/>
            <a:ext cx="3345905" cy="608541"/>
            <a:chOff x="3966948" y="1225553"/>
            <a:chExt cx="3345905" cy="608541"/>
          </a:xfrm>
        </p:grpSpPr>
        <p:sp>
          <p:nvSpPr>
            <p:cNvPr id="25" name="직사각형 24"/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3966948" y="1225553"/>
              <a:ext cx="3312368" cy="432048"/>
              <a:chOff x="3203848" y="2060848"/>
              <a:chExt cx="3312368" cy="432048"/>
            </a:xfrm>
            <a:solidFill>
              <a:srgbClr val="FFC000"/>
            </a:solidFill>
            <a:effectLst/>
          </p:grpSpPr>
          <p:sp>
            <p:nvSpPr>
              <p:cNvPr id="27" name="직사각형 26"/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Programming Language</a:t>
                </a:r>
                <a:endParaRPr lang="en-US" altLang="ko-KR" b="1" dirty="0"/>
              </a:p>
            </p:txBody>
          </p:sp>
          <p:sp>
            <p:nvSpPr>
              <p:cNvPr id="28" name="직각 삼각형 27"/>
              <p:cNvSpPr/>
              <p:nvPr/>
            </p:nvSpPr>
            <p:spPr>
              <a:xfrm rot="10800000">
                <a:off x="3203848" y="2060848"/>
                <a:ext cx="288032" cy="230426"/>
              </a:xfrm>
              <a:prstGeom prst="rtTriangl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 flipH="1">
            <a:off x="192469" y="4766113"/>
            <a:ext cx="3345905" cy="608541"/>
            <a:chOff x="3966948" y="1225553"/>
            <a:chExt cx="3345905" cy="608541"/>
          </a:xfrm>
        </p:grpSpPr>
        <p:sp>
          <p:nvSpPr>
            <p:cNvPr id="30" name="직사각형 29"/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3966948" y="1225553"/>
              <a:ext cx="3312368" cy="432048"/>
              <a:chOff x="3203848" y="2060848"/>
              <a:chExt cx="3312368" cy="432048"/>
            </a:xfrm>
            <a:solidFill>
              <a:srgbClr val="FFC000"/>
            </a:solidFill>
            <a:effectLst/>
          </p:grpSpPr>
          <p:sp>
            <p:nvSpPr>
              <p:cNvPr id="32" name="직사각형 31"/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WAS</a:t>
                </a:r>
                <a:endParaRPr lang="en-US" altLang="ko-KR" b="1" dirty="0"/>
              </a:p>
            </p:txBody>
          </p:sp>
          <p:sp>
            <p:nvSpPr>
              <p:cNvPr id="33" name="직각 삼각형 32"/>
              <p:cNvSpPr/>
              <p:nvPr/>
            </p:nvSpPr>
            <p:spPr>
              <a:xfrm rot="10800000">
                <a:off x="3203848" y="2060848"/>
                <a:ext cx="288032" cy="230426"/>
              </a:xfrm>
              <a:prstGeom prst="rtTriangl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 flipH="1">
            <a:off x="224931" y="266727"/>
            <a:ext cx="3345905" cy="608541"/>
            <a:chOff x="3966948" y="1225553"/>
            <a:chExt cx="3345905" cy="608541"/>
          </a:xfrm>
        </p:grpSpPr>
        <p:sp>
          <p:nvSpPr>
            <p:cNvPr id="47" name="직사각형 46"/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966948" y="1225553"/>
              <a:ext cx="3312368" cy="432048"/>
              <a:chOff x="3203848" y="2060848"/>
              <a:chExt cx="3312368" cy="432048"/>
            </a:xfrm>
            <a:solidFill>
              <a:srgbClr val="FFC000"/>
            </a:solidFill>
            <a:effectLst/>
          </p:grpSpPr>
          <p:sp>
            <p:nvSpPr>
              <p:cNvPr id="49" name="직사각형 48"/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O.S</a:t>
                </a:r>
              </a:p>
            </p:txBody>
          </p:sp>
          <p:sp>
            <p:nvSpPr>
              <p:cNvPr id="50" name="직각 삼각형 49"/>
              <p:cNvSpPr/>
              <p:nvPr/>
            </p:nvSpPr>
            <p:spPr>
              <a:xfrm rot="10800000">
                <a:off x="3203848" y="2060848"/>
                <a:ext cx="288032" cy="230426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4359738" y="3348187"/>
            <a:ext cx="3085154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/>
              <a:t>STS 3.8.4 Release / Oracle SQL Developer / </a:t>
            </a:r>
            <a:r>
              <a:rPr lang="en-US" altLang="ko-KR" sz="1500" dirty="0" err="1"/>
              <a:t>eXERD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74970" y="5722996"/>
            <a:ext cx="72766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카카오 </a:t>
            </a:r>
            <a:r>
              <a:rPr lang="en-US" altLang="ko-KR" sz="1500" dirty="0"/>
              <a:t>Map API / Google SMTP / Google Login API / </a:t>
            </a:r>
            <a:r>
              <a:rPr lang="ko-KR" altLang="en-US" sz="1500" dirty="0"/>
              <a:t>카카오 </a:t>
            </a:r>
            <a:r>
              <a:rPr lang="en-US" altLang="ko-KR" sz="1500" dirty="0"/>
              <a:t>Login API / </a:t>
            </a:r>
          </a:p>
          <a:p>
            <a:r>
              <a:rPr lang="ko-KR" altLang="en-US" sz="1500" dirty="0"/>
              <a:t>네이버 </a:t>
            </a:r>
            <a:r>
              <a:rPr lang="en-US" altLang="ko-KR" sz="1500" dirty="0"/>
              <a:t>Login API / </a:t>
            </a:r>
            <a:r>
              <a:rPr lang="ko-KR" altLang="en-US" sz="1500" dirty="0"/>
              <a:t>문화재청 </a:t>
            </a:r>
            <a:r>
              <a:rPr lang="en-US" altLang="ko-KR" sz="1500" dirty="0"/>
              <a:t>API / </a:t>
            </a:r>
            <a:r>
              <a:rPr lang="en-US" altLang="ko-KR" sz="1500" dirty="0" err="1"/>
              <a:t>openWeather</a:t>
            </a:r>
            <a:r>
              <a:rPr lang="en-US" altLang="ko-KR" sz="1500" dirty="0"/>
              <a:t> API / </a:t>
            </a:r>
            <a:r>
              <a:rPr lang="en-US" altLang="ko-KR" sz="1500" dirty="0" err="1"/>
              <a:t>HighChart</a:t>
            </a:r>
            <a:r>
              <a:rPr lang="en-US" altLang="ko-KR" sz="1500" dirty="0"/>
              <a:t> API / </a:t>
            </a:r>
          </a:p>
          <a:p>
            <a:r>
              <a:rPr lang="en-US" altLang="ko-KR" sz="1500" dirty="0" err="1"/>
              <a:t>Naver</a:t>
            </a:r>
            <a:r>
              <a:rPr lang="en-US" altLang="ko-KR" sz="1500" dirty="0"/>
              <a:t> </a:t>
            </a:r>
            <a:r>
              <a:rPr lang="en-US" altLang="ko-KR" sz="1500" dirty="0" err="1"/>
              <a:t>SmartEditor</a:t>
            </a:r>
            <a:r>
              <a:rPr lang="en-US" altLang="ko-KR" sz="1500" dirty="0"/>
              <a:t> API / GitHub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07432" y="4526309"/>
            <a:ext cx="3085154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/>
              <a:t> Apache Tomcat 8.0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34123" y="2256978"/>
            <a:ext cx="7107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HTML5,CSS,JS / jQuery </a:t>
            </a:r>
            <a:r>
              <a:rPr lang="en-US" altLang="ko-KR" sz="1500" dirty="0" err="1"/>
              <a:t>jQueryUI</a:t>
            </a:r>
            <a:r>
              <a:rPr lang="en-US" altLang="ko-KR" sz="1500" dirty="0"/>
              <a:t> / </a:t>
            </a:r>
            <a:r>
              <a:rPr lang="en-US" altLang="ko-KR" sz="1500" dirty="0" err="1"/>
              <a:t>BootStrap</a:t>
            </a:r>
            <a:r>
              <a:rPr lang="en-US" altLang="ko-KR" sz="1500" dirty="0"/>
              <a:t> / </a:t>
            </a:r>
          </a:p>
          <a:p>
            <a:r>
              <a:rPr lang="en-US" altLang="ko-KR" sz="1500" dirty="0"/>
              <a:t>   JAVA(JDK 1.8 SE) / JSP &amp; Servlet 3.1 / </a:t>
            </a:r>
            <a:r>
              <a:rPr lang="en-US" altLang="ko-KR" sz="1500" dirty="0" err="1"/>
              <a:t>MyBatis</a:t>
            </a:r>
            <a:r>
              <a:rPr lang="en-US" altLang="ko-KR" sz="1500" dirty="0"/>
              <a:t> / Spring Framework 4.3.4 Release / Tiles / WebSocket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59738" y="352289"/>
            <a:ext cx="3085154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haroni" panose="02010803020104030203" pitchFamily="2" charset="-79"/>
              </a:rPr>
              <a:t>Window 10</a:t>
            </a:r>
          </a:p>
        </p:txBody>
      </p:sp>
      <p:pic>
        <p:nvPicPr>
          <p:cNvPr id="58" name="Picture 11" descr="H:\블로그\20151201 ppt\pc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27" y="338750"/>
            <a:ext cx="288000" cy="2880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3666683" y="188640"/>
            <a:ext cx="152400" cy="6552728"/>
            <a:chOff x="4499992" y="188640"/>
            <a:chExt cx="152400" cy="6552728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4572000" y="188640"/>
              <a:ext cx="0" cy="6552728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/>
            <p:cNvSpPr/>
            <p:nvPr/>
          </p:nvSpPr>
          <p:spPr>
            <a:xfrm>
              <a:off x="4508376" y="1144760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4499992" y="2372404"/>
              <a:ext cx="144016" cy="14401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4499992" y="225253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/>
            <p:cNvSpPr/>
            <p:nvPr/>
          </p:nvSpPr>
          <p:spPr>
            <a:xfrm>
              <a:off x="4508376" y="3505952"/>
              <a:ext cx="144016" cy="14401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/>
            <p:cNvSpPr/>
            <p:nvPr/>
          </p:nvSpPr>
          <p:spPr>
            <a:xfrm>
              <a:off x="4508376" y="4717522"/>
              <a:ext cx="144016" cy="144016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/>
            <p:cNvSpPr/>
            <p:nvPr/>
          </p:nvSpPr>
          <p:spPr>
            <a:xfrm>
              <a:off x="4508376" y="5844795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5" name="Picture 7" descr="H:\블로그\20151201 ppt\smartphones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" y="3606779"/>
            <a:ext cx="288000" cy="2880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9" descr="H:\블로그\20151201 ppt\idea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9569" y="1274034"/>
            <a:ext cx="288000" cy="2880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89876BD-500F-4755-9047-0CA3EA5D26D0}"/>
              </a:ext>
            </a:extLst>
          </p:cNvPr>
          <p:cNvSpPr txBox="1"/>
          <p:nvPr/>
        </p:nvSpPr>
        <p:spPr>
          <a:xfrm>
            <a:off x="4351349" y="1034336"/>
            <a:ext cx="3528385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/>
              <a:t>Oracle 11g Standard Express Edition 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600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15736" y="0"/>
            <a:ext cx="311358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8791661" y="1679776"/>
            <a:ext cx="3037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산출물</a:t>
            </a:r>
            <a:endParaRPr lang="ko-KR" altLang="en-US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72504" y="501338"/>
            <a:ext cx="180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3</a:t>
            </a:r>
            <a:endParaRPr lang="ko-KR" altLang="en-US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963466" y="1064083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63466" y="6284266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10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6A5C06-3458-47C8-95C0-4CEF48882563}"/>
              </a:ext>
            </a:extLst>
          </p:cNvPr>
          <p:cNvGrpSpPr/>
          <p:nvPr/>
        </p:nvGrpSpPr>
        <p:grpSpPr>
          <a:xfrm flipH="1">
            <a:off x="138545" y="120074"/>
            <a:ext cx="2562817" cy="546073"/>
            <a:chOff x="4254980" y="1225553"/>
            <a:chExt cx="3057873" cy="60854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2A6C9E-49CF-43C8-BEA6-57423AD6356B}"/>
                </a:ext>
              </a:extLst>
            </p:cNvPr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6FD8B14-6E90-404F-84A1-8E8B3AF93B00}"/>
                </a:ext>
              </a:extLst>
            </p:cNvPr>
            <p:cNvGrpSpPr/>
            <p:nvPr/>
          </p:nvGrpSpPr>
          <p:grpSpPr>
            <a:xfrm>
              <a:off x="4254980" y="1225553"/>
              <a:ext cx="3024336" cy="432048"/>
              <a:chOff x="3491880" y="2060848"/>
              <a:chExt cx="3024336" cy="432048"/>
            </a:xfrm>
            <a:solidFill>
              <a:srgbClr val="FFC000"/>
            </a:solidFill>
            <a:effectLst/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E96DA0-643D-4855-AEA6-EC0E1BD17513}"/>
                  </a:ext>
                </a:extLst>
              </p:cNvPr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일정</a:t>
                </a:r>
                <a:endParaRPr lang="en-US" altLang="ko-KR" b="1" dirty="0"/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8A11CD83-66D1-4CEE-B6D6-790E4EBC1E55}"/>
                  </a:ext>
                </a:extLst>
              </p:cNvPr>
              <p:cNvSpPr/>
              <p:nvPr/>
            </p:nvSpPr>
            <p:spPr>
              <a:xfrm rot="10800000" flipH="1">
                <a:off x="3491880" y="2240324"/>
                <a:ext cx="390902" cy="50949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734D540-1603-4343-82F3-4890BDB2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61" y="1927872"/>
            <a:ext cx="11042708" cy="30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2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6A5C06-3458-47C8-95C0-4CEF48882563}"/>
              </a:ext>
            </a:extLst>
          </p:cNvPr>
          <p:cNvGrpSpPr/>
          <p:nvPr/>
        </p:nvGrpSpPr>
        <p:grpSpPr>
          <a:xfrm flipH="1">
            <a:off x="138545" y="120074"/>
            <a:ext cx="2562817" cy="546073"/>
            <a:chOff x="4254980" y="1225553"/>
            <a:chExt cx="3057873" cy="60854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2A6C9E-49CF-43C8-BEA6-57423AD6356B}"/>
                </a:ext>
              </a:extLst>
            </p:cNvPr>
            <p:cNvSpPr/>
            <p:nvPr/>
          </p:nvSpPr>
          <p:spPr>
            <a:xfrm rot="449697">
              <a:off x="5178205" y="1275981"/>
              <a:ext cx="2134648" cy="5581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6FD8B14-6E90-404F-84A1-8E8B3AF93B00}"/>
                </a:ext>
              </a:extLst>
            </p:cNvPr>
            <p:cNvGrpSpPr/>
            <p:nvPr/>
          </p:nvGrpSpPr>
          <p:grpSpPr>
            <a:xfrm>
              <a:off x="4254980" y="1225553"/>
              <a:ext cx="3024336" cy="432048"/>
              <a:chOff x="3491880" y="2060848"/>
              <a:chExt cx="3024336" cy="432048"/>
            </a:xfrm>
            <a:solidFill>
              <a:srgbClr val="FFC000"/>
            </a:solidFill>
            <a:effectLst/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CE96DA0-643D-4855-AEA6-EC0E1BD17513}"/>
                  </a:ext>
                </a:extLst>
              </p:cNvPr>
              <p:cNvSpPr/>
              <p:nvPr/>
            </p:nvSpPr>
            <p:spPr>
              <a:xfrm>
                <a:off x="3491880" y="2060848"/>
                <a:ext cx="3024336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단위업무 정의서</a:t>
                </a:r>
                <a:endParaRPr lang="en-US" altLang="ko-KR" b="1" dirty="0"/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8A11CD83-66D1-4CEE-B6D6-790E4EBC1E55}"/>
                  </a:ext>
                </a:extLst>
              </p:cNvPr>
              <p:cNvSpPr/>
              <p:nvPr/>
            </p:nvSpPr>
            <p:spPr>
              <a:xfrm rot="10800000" flipH="1">
                <a:off x="3491880" y="2240324"/>
                <a:ext cx="390902" cy="50949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E56718D-5C17-4F66-913C-4D64B3BD1ECD}"/>
              </a:ext>
            </a:extLst>
          </p:cNvPr>
          <p:cNvCxnSpPr>
            <a:cxnSpLocks/>
          </p:cNvCxnSpPr>
          <p:nvPr/>
        </p:nvCxnSpPr>
        <p:spPr>
          <a:xfrm>
            <a:off x="1204075" y="1435498"/>
            <a:ext cx="10853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73">
            <a:extLst>
              <a:ext uri="{FF2B5EF4-FFF2-40B4-BE49-F238E27FC236}">
                <a16:creationId xmlns:a16="http://schemas.microsoft.com/office/drawing/2014/main" id="{385A8A54-BAC4-47CD-9209-B3FE7B08F6DB}"/>
              </a:ext>
            </a:extLst>
          </p:cNvPr>
          <p:cNvGrpSpPr/>
          <p:nvPr/>
        </p:nvGrpSpPr>
        <p:grpSpPr>
          <a:xfrm>
            <a:off x="726715" y="1094488"/>
            <a:ext cx="526550" cy="2834478"/>
            <a:chOff x="2536748" y="2810253"/>
            <a:chExt cx="1654252" cy="2834478"/>
          </a:xfrm>
          <a:solidFill>
            <a:srgbClr val="000000">
              <a:alpha val="20000"/>
            </a:srgbClr>
          </a:solidFill>
        </p:grpSpPr>
        <p:sp>
          <p:nvSpPr>
            <p:cNvPr id="12" name="Rectangle 174">
              <a:extLst>
                <a:ext uri="{FF2B5EF4-FFF2-40B4-BE49-F238E27FC236}">
                  <a16:creationId xmlns:a16="http://schemas.microsoft.com/office/drawing/2014/main" id="{6F966B26-DA4E-476B-B5BB-A71E6671B4E9}"/>
                </a:ext>
              </a:extLst>
            </p:cNvPr>
            <p:cNvSpPr/>
            <p:nvPr/>
          </p:nvSpPr>
          <p:spPr>
            <a:xfrm>
              <a:off x="2536748" y="2810253"/>
              <a:ext cx="1654252" cy="7154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75">
              <a:extLst>
                <a:ext uri="{FF2B5EF4-FFF2-40B4-BE49-F238E27FC236}">
                  <a16:creationId xmlns:a16="http://schemas.microsoft.com/office/drawing/2014/main" id="{8B52CC91-4723-457B-B837-3F1AA1063669}"/>
                </a:ext>
              </a:extLst>
            </p:cNvPr>
            <p:cNvSpPr/>
            <p:nvPr/>
          </p:nvSpPr>
          <p:spPr>
            <a:xfrm>
              <a:off x="2536748" y="3516591"/>
              <a:ext cx="1654252" cy="715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76">
              <a:extLst>
                <a:ext uri="{FF2B5EF4-FFF2-40B4-BE49-F238E27FC236}">
                  <a16:creationId xmlns:a16="http://schemas.microsoft.com/office/drawing/2014/main" id="{8E959D85-5796-44D7-A1C3-27E64626093D}"/>
                </a:ext>
              </a:extLst>
            </p:cNvPr>
            <p:cNvSpPr/>
            <p:nvPr/>
          </p:nvSpPr>
          <p:spPr>
            <a:xfrm>
              <a:off x="2536748" y="4222929"/>
              <a:ext cx="1654252" cy="7154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77">
              <a:extLst>
                <a:ext uri="{FF2B5EF4-FFF2-40B4-BE49-F238E27FC236}">
                  <a16:creationId xmlns:a16="http://schemas.microsoft.com/office/drawing/2014/main" id="{DAF320D7-15A1-478B-A202-90FF139E4E61}"/>
                </a:ext>
              </a:extLst>
            </p:cNvPr>
            <p:cNvSpPr/>
            <p:nvPr/>
          </p:nvSpPr>
          <p:spPr>
            <a:xfrm>
              <a:off x="2536748" y="4929268"/>
              <a:ext cx="1654252" cy="7154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31">
            <a:extLst>
              <a:ext uri="{FF2B5EF4-FFF2-40B4-BE49-F238E27FC236}">
                <a16:creationId xmlns:a16="http://schemas.microsoft.com/office/drawing/2014/main" id="{556657C6-2648-43DA-A1CC-79257AB5EADF}"/>
              </a:ext>
            </a:extLst>
          </p:cNvPr>
          <p:cNvGrpSpPr/>
          <p:nvPr/>
        </p:nvGrpSpPr>
        <p:grpSpPr>
          <a:xfrm>
            <a:off x="1040808" y="1094488"/>
            <a:ext cx="158254" cy="2834478"/>
            <a:chOff x="2536748" y="2810253"/>
            <a:chExt cx="1654252" cy="2834478"/>
          </a:xfrm>
        </p:grpSpPr>
        <p:sp>
          <p:nvSpPr>
            <p:cNvPr id="17" name="Rectangle 132">
              <a:extLst>
                <a:ext uri="{FF2B5EF4-FFF2-40B4-BE49-F238E27FC236}">
                  <a16:creationId xmlns:a16="http://schemas.microsoft.com/office/drawing/2014/main" id="{461A14B0-C06A-492F-8835-6EDB96A77B8C}"/>
                </a:ext>
              </a:extLst>
            </p:cNvPr>
            <p:cNvSpPr/>
            <p:nvPr/>
          </p:nvSpPr>
          <p:spPr>
            <a:xfrm>
              <a:off x="2536748" y="2810253"/>
              <a:ext cx="1654252" cy="715463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33">
              <a:extLst>
                <a:ext uri="{FF2B5EF4-FFF2-40B4-BE49-F238E27FC236}">
                  <a16:creationId xmlns:a16="http://schemas.microsoft.com/office/drawing/2014/main" id="{F8911985-2D85-4874-B274-74A1268588F6}"/>
                </a:ext>
              </a:extLst>
            </p:cNvPr>
            <p:cNvSpPr/>
            <p:nvPr/>
          </p:nvSpPr>
          <p:spPr>
            <a:xfrm>
              <a:off x="2536748" y="3516591"/>
              <a:ext cx="1654252" cy="715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34">
              <a:extLst>
                <a:ext uri="{FF2B5EF4-FFF2-40B4-BE49-F238E27FC236}">
                  <a16:creationId xmlns:a16="http://schemas.microsoft.com/office/drawing/2014/main" id="{591C9069-99B6-46C5-9BDC-19D9072C5F67}"/>
                </a:ext>
              </a:extLst>
            </p:cNvPr>
            <p:cNvSpPr/>
            <p:nvPr/>
          </p:nvSpPr>
          <p:spPr>
            <a:xfrm>
              <a:off x="2536748" y="4222929"/>
              <a:ext cx="1654252" cy="7154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5">
              <a:extLst>
                <a:ext uri="{FF2B5EF4-FFF2-40B4-BE49-F238E27FC236}">
                  <a16:creationId xmlns:a16="http://schemas.microsoft.com/office/drawing/2014/main" id="{146FA428-77D4-4E86-871F-9582C367F93A}"/>
                </a:ext>
              </a:extLst>
            </p:cNvPr>
            <p:cNvSpPr/>
            <p:nvPr/>
          </p:nvSpPr>
          <p:spPr>
            <a:xfrm>
              <a:off x="2536748" y="4929268"/>
              <a:ext cx="1654252" cy="7154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141">
            <a:extLst>
              <a:ext uri="{FF2B5EF4-FFF2-40B4-BE49-F238E27FC236}">
                <a16:creationId xmlns:a16="http://schemas.microsoft.com/office/drawing/2014/main" id="{B811AAD8-EF93-43EB-B90C-F541C7B9BCEC}"/>
              </a:ext>
            </a:extLst>
          </p:cNvPr>
          <p:cNvGrpSpPr/>
          <p:nvPr/>
        </p:nvGrpSpPr>
        <p:grpSpPr>
          <a:xfrm>
            <a:off x="1204075" y="1800826"/>
            <a:ext cx="10784725" cy="1421801"/>
            <a:chOff x="4417374" y="3516591"/>
            <a:chExt cx="7231701" cy="1421801"/>
          </a:xfrm>
        </p:grpSpPr>
        <p:cxnSp>
          <p:nvCxnSpPr>
            <p:cNvPr id="22" name="Straight Connector 137">
              <a:extLst>
                <a:ext uri="{FF2B5EF4-FFF2-40B4-BE49-F238E27FC236}">
                  <a16:creationId xmlns:a16="http://schemas.microsoft.com/office/drawing/2014/main" id="{D64E84B9-DF41-4E64-B778-930CF7CCE715}"/>
                </a:ext>
              </a:extLst>
            </p:cNvPr>
            <p:cNvCxnSpPr/>
            <p:nvPr/>
          </p:nvCxnSpPr>
          <p:spPr>
            <a:xfrm>
              <a:off x="4417374" y="3516591"/>
              <a:ext cx="72317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38">
              <a:extLst>
                <a:ext uri="{FF2B5EF4-FFF2-40B4-BE49-F238E27FC236}">
                  <a16:creationId xmlns:a16="http://schemas.microsoft.com/office/drawing/2014/main" id="{69330780-ED8B-4361-BD63-E9305C8BE807}"/>
                </a:ext>
              </a:extLst>
            </p:cNvPr>
            <p:cNvCxnSpPr/>
            <p:nvPr/>
          </p:nvCxnSpPr>
          <p:spPr>
            <a:xfrm>
              <a:off x="4417374" y="4227492"/>
              <a:ext cx="72317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40">
              <a:extLst>
                <a:ext uri="{FF2B5EF4-FFF2-40B4-BE49-F238E27FC236}">
                  <a16:creationId xmlns:a16="http://schemas.microsoft.com/office/drawing/2014/main" id="{AA6994A1-D0B9-4CC5-BDF5-6B42F83EC030}"/>
                </a:ext>
              </a:extLst>
            </p:cNvPr>
            <p:cNvCxnSpPr/>
            <p:nvPr/>
          </p:nvCxnSpPr>
          <p:spPr>
            <a:xfrm>
              <a:off x="4417374" y="4938392"/>
              <a:ext cx="72317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142">
            <a:extLst>
              <a:ext uri="{FF2B5EF4-FFF2-40B4-BE49-F238E27FC236}">
                <a16:creationId xmlns:a16="http://schemas.microsoft.com/office/drawing/2014/main" id="{A34D2655-03E7-4A0B-8254-A8315B8ABC78}"/>
              </a:ext>
            </a:extLst>
          </p:cNvPr>
          <p:cNvSpPr/>
          <p:nvPr/>
        </p:nvSpPr>
        <p:spPr>
          <a:xfrm>
            <a:off x="1145595" y="1260710"/>
            <a:ext cx="130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강민경</a:t>
            </a:r>
            <a:endParaRPr lang="en-US" b="1" dirty="0"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cxnSp>
        <p:nvCxnSpPr>
          <p:cNvPr id="26" name="Straight Connector 144">
            <a:extLst>
              <a:ext uri="{FF2B5EF4-FFF2-40B4-BE49-F238E27FC236}">
                <a16:creationId xmlns:a16="http://schemas.microsoft.com/office/drawing/2014/main" id="{92F0255D-D6EC-4B9B-8ABC-23F97CD46406}"/>
              </a:ext>
            </a:extLst>
          </p:cNvPr>
          <p:cNvCxnSpPr>
            <a:cxnSpLocks/>
          </p:cNvCxnSpPr>
          <p:nvPr/>
        </p:nvCxnSpPr>
        <p:spPr>
          <a:xfrm>
            <a:off x="1204075" y="1099050"/>
            <a:ext cx="107847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47">
            <a:extLst>
              <a:ext uri="{FF2B5EF4-FFF2-40B4-BE49-F238E27FC236}">
                <a16:creationId xmlns:a16="http://schemas.microsoft.com/office/drawing/2014/main" id="{723048DD-A891-41E8-9773-F6BB919D24CD}"/>
              </a:ext>
            </a:extLst>
          </p:cNvPr>
          <p:cNvCxnSpPr>
            <a:cxnSpLocks/>
          </p:cNvCxnSpPr>
          <p:nvPr/>
        </p:nvCxnSpPr>
        <p:spPr>
          <a:xfrm>
            <a:off x="1204075" y="3928966"/>
            <a:ext cx="107847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53">
            <a:extLst>
              <a:ext uri="{FF2B5EF4-FFF2-40B4-BE49-F238E27FC236}">
                <a16:creationId xmlns:a16="http://schemas.microsoft.com/office/drawing/2014/main" id="{2B193BFF-9EE8-44B5-86DF-D6A664E09979}"/>
              </a:ext>
            </a:extLst>
          </p:cNvPr>
          <p:cNvSpPr/>
          <p:nvPr/>
        </p:nvSpPr>
        <p:spPr>
          <a:xfrm>
            <a:off x="1145595" y="1962485"/>
            <a:ext cx="130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김시온</a:t>
            </a:r>
            <a:endParaRPr lang="en-US" b="1" dirty="0"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29" name="Rectangle 154">
            <a:extLst>
              <a:ext uri="{FF2B5EF4-FFF2-40B4-BE49-F238E27FC236}">
                <a16:creationId xmlns:a16="http://schemas.microsoft.com/office/drawing/2014/main" id="{008226D9-709F-4239-97A7-7DB91223EF20}"/>
              </a:ext>
            </a:extLst>
          </p:cNvPr>
          <p:cNvSpPr/>
          <p:nvPr/>
        </p:nvSpPr>
        <p:spPr>
          <a:xfrm>
            <a:off x="1145595" y="2667743"/>
            <a:ext cx="130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박병국</a:t>
            </a:r>
            <a:endParaRPr lang="en-US" b="1" dirty="0"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30" name="Rectangle 155">
            <a:extLst>
              <a:ext uri="{FF2B5EF4-FFF2-40B4-BE49-F238E27FC236}">
                <a16:creationId xmlns:a16="http://schemas.microsoft.com/office/drawing/2014/main" id="{E9FD53EF-0B74-48C3-9979-56307152CFD3}"/>
              </a:ext>
            </a:extLst>
          </p:cNvPr>
          <p:cNvSpPr/>
          <p:nvPr/>
        </p:nvSpPr>
        <p:spPr>
          <a:xfrm>
            <a:off x="1145595" y="3413151"/>
            <a:ext cx="130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송지섭</a:t>
            </a:r>
            <a:endParaRPr lang="en-US" b="1" dirty="0"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31" name="Rectangle 156">
            <a:extLst>
              <a:ext uri="{FF2B5EF4-FFF2-40B4-BE49-F238E27FC236}">
                <a16:creationId xmlns:a16="http://schemas.microsoft.com/office/drawing/2014/main" id="{33CE54A9-31AD-4752-B435-2EE69D93525C}"/>
              </a:ext>
            </a:extLst>
          </p:cNvPr>
          <p:cNvSpPr/>
          <p:nvPr/>
        </p:nvSpPr>
        <p:spPr>
          <a:xfrm>
            <a:off x="2462922" y="1130100"/>
            <a:ext cx="8519300" cy="67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밴드 생성 및 삭제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밴드 검색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밴드 플랜 게시판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댓글 신고 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32" name="Rectangle 157">
            <a:extLst>
              <a:ext uri="{FF2B5EF4-FFF2-40B4-BE49-F238E27FC236}">
                <a16:creationId xmlns:a16="http://schemas.microsoft.com/office/drawing/2014/main" id="{4EED67F8-725F-48B1-A8DC-7C2B45E7196C}"/>
              </a:ext>
            </a:extLst>
          </p:cNvPr>
          <p:cNvSpPr/>
          <p:nvPr/>
        </p:nvSpPr>
        <p:spPr>
          <a:xfrm>
            <a:off x="2462922" y="1823194"/>
            <a:ext cx="8519300" cy="67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모델링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채팅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관리자가 게시판별 신고 댓글보기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33" name="Rectangle 158">
            <a:extLst>
              <a:ext uri="{FF2B5EF4-FFF2-40B4-BE49-F238E27FC236}">
                <a16:creationId xmlns:a16="http://schemas.microsoft.com/office/drawing/2014/main" id="{AF551AFC-414E-4E0A-A6AC-281BB5DBF9B3}"/>
              </a:ext>
            </a:extLst>
          </p:cNvPr>
          <p:cNvSpPr/>
          <p:nvPr/>
        </p:nvSpPr>
        <p:spPr>
          <a:xfrm>
            <a:off x="2462922" y="2516288"/>
            <a:ext cx="8519300" cy="67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UML(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유스케이스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 작성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id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찾기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찾기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정보 보기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 수정 및 회원 탈퇴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34" name="Rectangle 159">
            <a:extLst>
              <a:ext uri="{FF2B5EF4-FFF2-40B4-BE49-F238E27FC236}">
                <a16:creationId xmlns:a16="http://schemas.microsoft.com/office/drawing/2014/main" id="{FBF26D4A-0B54-4722-B4C9-F99913D64647}"/>
              </a:ext>
            </a:extLst>
          </p:cNvPr>
          <p:cNvSpPr/>
          <p:nvPr/>
        </p:nvSpPr>
        <p:spPr>
          <a:xfrm>
            <a:off x="2462922" y="3209382"/>
            <a:ext cx="8519300" cy="67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문화재청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문화재리스트 출력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실시간 채팅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카카오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이용한 지도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문화재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즐겨찾기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-18"/>
            </a:endParaRPr>
          </a:p>
        </p:txBody>
      </p:sp>
      <p:grpSp>
        <p:nvGrpSpPr>
          <p:cNvPr id="35" name="Group 173">
            <a:extLst>
              <a:ext uri="{FF2B5EF4-FFF2-40B4-BE49-F238E27FC236}">
                <a16:creationId xmlns:a16="http://schemas.microsoft.com/office/drawing/2014/main" id="{17E79A32-D2B6-4D50-AE0D-41A7BD05117B}"/>
              </a:ext>
            </a:extLst>
          </p:cNvPr>
          <p:cNvGrpSpPr/>
          <p:nvPr/>
        </p:nvGrpSpPr>
        <p:grpSpPr>
          <a:xfrm>
            <a:off x="726715" y="3208940"/>
            <a:ext cx="526550" cy="2834478"/>
            <a:chOff x="2536748" y="2810253"/>
            <a:chExt cx="1654252" cy="2834478"/>
          </a:xfrm>
          <a:solidFill>
            <a:srgbClr val="000000">
              <a:alpha val="20000"/>
            </a:srgbClr>
          </a:solidFill>
        </p:grpSpPr>
        <p:sp>
          <p:nvSpPr>
            <p:cNvPr id="36" name="Rectangle 174">
              <a:extLst>
                <a:ext uri="{FF2B5EF4-FFF2-40B4-BE49-F238E27FC236}">
                  <a16:creationId xmlns:a16="http://schemas.microsoft.com/office/drawing/2014/main" id="{E333D265-B42F-4287-A9F4-255F251C49BF}"/>
                </a:ext>
              </a:extLst>
            </p:cNvPr>
            <p:cNvSpPr/>
            <p:nvPr/>
          </p:nvSpPr>
          <p:spPr>
            <a:xfrm>
              <a:off x="2536748" y="2810253"/>
              <a:ext cx="1654252" cy="7154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175">
              <a:extLst>
                <a:ext uri="{FF2B5EF4-FFF2-40B4-BE49-F238E27FC236}">
                  <a16:creationId xmlns:a16="http://schemas.microsoft.com/office/drawing/2014/main" id="{0AC09A6B-FD7B-43E3-B7DC-305A8A0BC917}"/>
                </a:ext>
              </a:extLst>
            </p:cNvPr>
            <p:cNvSpPr/>
            <p:nvPr/>
          </p:nvSpPr>
          <p:spPr>
            <a:xfrm>
              <a:off x="2536748" y="3516591"/>
              <a:ext cx="1654252" cy="715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76">
              <a:extLst>
                <a:ext uri="{FF2B5EF4-FFF2-40B4-BE49-F238E27FC236}">
                  <a16:creationId xmlns:a16="http://schemas.microsoft.com/office/drawing/2014/main" id="{FB2AA138-5DBC-414C-B5B2-07B7488B20F0}"/>
                </a:ext>
              </a:extLst>
            </p:cNvPr>
            <p:cNvSpPr/>
            <p:nvPr/>
          </p:nvSpPr>
          <p:spPr>
            <a:xfrm>
              <a:off x="2536748" y="4222929"/>
              <a:ext cx="1654252" cy="7154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177">
              <a:extLst>
                <a:ext uri="{FF2B5EF4-FFF2-40B4-BE49-F238E27FC236}">
                  <a16:creationId xmlns:a16="http://schemas.microsoft.com/office/drawing/2014/main" id="{DBDC0A86-C34A-4536-A187-3FCA86262C22}"/>
                </a:ext>
              </a:extLst>
            </p:cNvPr>
            <p:cNvSpPr/>
            <p:nvPr/>
          </p:nvSpPr>
          <p:spPr>
            <a:xfrm>
              <a:off x="2536748" y="4929268"/>
              <a:ext cx="1654252" cy="7154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131">
            <a:extLst>
              <a:ext uri="{FF2B5EF4-FFF2-40B4-BE49-F238E27FC236}">
                <a16:creationId xmlns:a16="http://schemas.microsoft.com/office/drawing/2014/main" id="{C43DE8C2-0DCA-4BB2-AA67-A9437D830ED6}"/>
              </a:ext>
            </a:extLst>
          </p:cNvPr>
          <p:cNvGrpSpPr/>
          <p:nvPr/>
        </p:nvGrpSpPr>
        <p:grpSpPr>
          <a:xfrm>
            <a:off x="1041369" y="3203792"/>
            <a:ext cx="158254" cy="2834478"/>
            <a:chOff x="2536748" y="2810253"/>
            <a:chExt cx="1654252" cy="2834478"/>
          </a:xfrm>
        </p:grpSpPr>
        <p:sp>
          <p:nvSpPr>
            <p:cNvPr id="41" name="Rectangle 132">
              <a:extLst>
                <a:ext uri="{FF2B5EF4-FFF2-40B4-BE49-F238E27FC236}">
                  <a16:creationId xmlns:a16="http://schemas.microsoft.com/office/drawing/2014/main" id="{209CD8AD-2B67-4C67-B39E-D88327507DD5}"/>
                </a:ext>
              </a:extLst>
            </p:cNvPr>
            <p:cNvSpPr/>
            <p:nvPr/>
          </p:nvSpPr>
          <p:spPr>
            <a:xfrm>
              <a:off x="2536748" y="2810253"/>
              <a:ext cx="1654252" cy="715463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133">
              <a:extLst>
                <a:ext uri="{FF2B5EF4-FFF2-40B4-BE49-F238E27FC236}">
                  <a16:creationId xmlns:a16="http://schemas.microsoft.com/office/drawing/2014/main" id="{A803CD5A-D3DA-431C-9151-EE25CC20F8BB}"/>
                </a:ext>
              </a:extLst>
            </p:cNvPr>
            <p:cNvSpPr/>
            <p:nvPr/>
          </p:nvSpPr>
          <p:spPr>
            <a:xfrm>
              <a:off x="2536748" y="3516591"/>
              <a:ext cx="1654252" cy="715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134">
              <a:extLst>
                <a:ext uri="{FF2B5EF4-FFF2-40B4-BE49-F238E27FC236}">
                  <a16:creationId xmlns:a16="http://schemas.microsoft.com/office/drawing/2014/main" id="{32870606-931F-45CF-B0DE-82C54C6E7EAA}"/>
                </a:ext>
              </a:extLst>
            </p:cNvPr>
            <p:cNvSpPr/>
            <p:nvPr/>
          </p:nvSpPr>
          <p:spPr>
            <a:xfrm>
              <a:off x="2536748" y="4222929"/>
              <a:ext cx="1654252" cy="7154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135">
              <a:extLst>
                <a:ext uri="{FF2B5EF4-FFF2-40B4-BE49-F238E27FC236}">
                  <a16:creationId xmlns:a16="http://schemas.microsoft.com/office/drawing/2014/main" id="{730AB9EB-A769-4846-973F-2BC1912E4836}"/>
                </a:ext>
              </a:extLst>
            </p:cNvPr>
            <p:cNvSpPr/>
            <p:nvPr/>
          </p:nvSpPr>
          <p:spPr>
            <a:xfrm>
              <a:off x="2536748" y="4929268"/>
              <a:ext cx="1654252" cy="7154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141">
            <a:extLst>
              <a:ext uri="{FF2B5EF4-FFF2-40B4-BE49-F238E27FC236}">
                <a16:creationId xmlns:a16="http://schemas.microsoft.com/office/drawing/2014/main" id="{1D2B42A2-A5DE-40BB-97CD-D620B7C080DF}"/>
              </a:ext>
            </a:extLst>
          </p:cNvPr>
          <p:cNvGrpSpPr/>
          <p:nvPr/>
        </p:nvGrpSpPr>
        <p:grpSpPr>
          <a:xfrm>
            <a:off x="1194873" y="4643732"/>
            <a:ext cx="10784725" cy="1421801"/>
            <a:chOff x="4417374" y="3516591"/>
            <a:chExt cx="7231701" cy="1421801"/>
          </a:xfrm>
        </p:grpSpPr>
        <p:cxnSp>
          <p:nvCxnSpPr>
            <p:cNvPr id="46" name="Straight Connector 137">
              <a:extLst>
                <a:ext uri="{FF2B5EF4-FFF2-40B4-BE49-F238E27FC236}">
                  <a16:creationId xmlns:a16="http://schemas.microsoft.com/office/drawing/2014/main" id="{039E0E2A-6A20-46FA-BF17-5F3C1F6C284A}"/>
                </a:ext>
              </a:extLst>
            </p:cNvPr>
            <p:cNvCxnSpPr/>
            <p:nvPr/>
          </p:nvCxnSpPr>
          <p:spPr>
            <a:xfrm>
              <a:off x="4417374" y="3516591"/>
              <a:ext cx="72317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38">
              <a:extLst>
                <a:ext uri="{FF2B5EF4-FFF2-40B4-BE49-F238E27FC236}">
                  <a16:creationId xmlns:a16="http://schemas.microsoft.com/office/drawing/2014/main" id="{DE492A17-940C-4E74-8071-62DB74971005}"/>
                </a:ext>
              </a:extLst>
            </p:cNvPr>
            <p:cNvCxnSpPr/>
            <p:nvPr/>
          </p:nvCxnSpPr>
          <p:spPr>
            <a:xfrm>
              <a:off x="4417374" y="4227492"/>
              <a:ext cx="72317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0">
              <a:extLst>
                <a:ext uri="{FF2B5EF4-FFF2-40B4-BE49-F238E27FC236}">
                  <a16:creationId xmlns:a16="http://schemas.microsoft.com/office/drawing/2014/main" id="{C13BE8D6-BB9C-4258-A3C1-BF54F6583FD4}"/>
                </a:ext>
              </a:extLst>
            </p:cNvPr>
            <p:cNvCxnSpPr/>
            <p:nvPr/>
          </p:nvCxnSpPr>
          <p:spPr>
            <a:xfrm>
              <a:off x="4417374" y="4938392"/>
              <a:ext cx="72317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142">
            <a:extLst>
              <a:ext uri="{FF2B5EF4-FFF2-40B4-BE49-F238E27FC236}">
                <a16:creationId xmlns:a16="http://schemas.microsoft.com/office/drawing/2014/main" id="{EFE56A98-E5D6-4AC0-AA08-F3F63B36E53D}"/>
              </a:ext>
            </a:extLst>
          </p:cNvPr>
          <p:cNvSpPr/>
          <p:nvPr/>
        </p:nvSpPr>
        <p:spPr>
          <a:xfrm>
            <a:off x="1136393" y="4103616"/>
            <a:ext cx="130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이여란</a:t>
            </a:r>
            <a:endParaRPr lang="en-US" b="1" dirty="0"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cxnSp>
        <p:nvCxnSpPr>
          <p:cNvPr id="50" name="Straight Connector 144">
            <a:extLst>
              <a:ext uri="{FF2B5EF4-FFF2-40B4-BE49-F238E27FC236}">
                <a16:creationId xmlns:a16="http://schemas.microsoft.com/office/drawing/2014/main" id="{E85EB7CF-BD92-47CA-BA49-BBEF8DDC23AB}"/>
              </a:ext>
            </a:extLst>
          </p:cNvPr>
          <p:cNvCxnSpPr>
            <a:cxnSpLocks/>
          </p:cNvCxnSpPr>
          <p:nvPr/>
        </p:nvCxnSpPr>
        <p:spPr>
          <a:xfrm>
            <a:off x="1194873" y="3941956"/>
            <a:ext cx="107847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153">
            <a:extLst>
              <a:ext uri="{FF2B5EF4-FFF2-40B4-BE49-F238E27FC236}">
                <a16:creationId xmlns:a16="http://schemas.microsoft.com/office/drawing/2014/main" id="{FA555CFE-3D76-42CC-8F3A-821BE4AC588A}"/>
              </a:ext>
            </a:extLst>
          </p:cNvPr>
          <p:cNvSpPr/>
          <p:nvPr/>
        </p:nvSpPr>
        <p:spPr>
          <a:xfrm>
            <a:off x="1136393" y="4805391"/>
            <a:ext cx="130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임채홍</a:t>
            </a:r>
            <a:endParaRPr lang="en-US" b="1" dirty="0"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54" name="Rectangle 154">
            <a:extLst>
              <a:ext uri="{FF2B5EF4-FFF2-40B4-BE49-F238E27FC236}">
                <a16:creationId xmlns:a16="http://schemas.microsoft.com/office/drawing/2014/main" id="{68260BAB-6990-4B88-B397-8E5780BE41B0}"/>
              </a:ext>
            </a:extLst>
          </p:cNvPr>
          <p:cNvSpPr/>
          <p:nvPr/>
        </p:nvSpPr>
        <p:spPr>
          <a:xfrm>
            <a:off x="1136393" y="5510649"/>
            <a:ext cx="1308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Source Sans Pro Black" panose="020B0803030403020204" pitchFamily="34" charset="-18"/>
                <a:ea typeface="Bebas Neue" charset="0"/>
                <a:cs typeface="Bebas Neue" charset="0"/>
              </a:rPr>
              <a:t>장성환</a:t>
            </a:r>
            <a:endParaRPr lang="en-US" b="1" dirty="0">
              <a:latin typeface="Source Sans Pro Black" panose="020B0803030403020204" pitchFamily="34" charset="-18"/>
              <a:ea typeface="Bebas Neue" charset="0"/>
              <a:cs typeface="Bebas Neue" charset="0"/>
            </a:endParaRPr>
          </a:p>
        </p:txBody>
      </p:sp>
      <p:sp>
        <p:nvSpPr>
          <p:cNvPr id="55" name="Rectangle 156">
            <a:extLst>
              <a:ext uri="{FF2B5EF4-FFF2-40B4-BE49-F238E27FC236}">
                <a16:creationId xmlns:a16="http://schemas.microsoft.com/office/drawing/2014/main" id="{6C52AC1B-4E7F-4C48-A2AA-46DB0C7FC925}"/>
              </a:ext>
            </a:extLst>
          </p:cNvPr>
          <p:cNvSpPr/>
          <p:nvPr/>
        </p:nvSpPr>
        <p:spPr>
          <a:xfrm>
            <a:off x="2453720" y="3973006"/>
            <a:ext cx="8519300" cy="67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UI, PPT,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질문게시판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밴드 공지게시판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사진게시판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댓글달기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답변형 글쓰기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56" name="Rectangle 157">
            <a:extLst>
              <a:ext uri="{FF2B5EF4-FFF2-40B4-BE49-F238E27FC236}">
                <a16:creationId xmlns:a16="http://schemas.microsoft.com/office/drawing/2014/main" id="{2F4FC275-AFCC-4E84-BD1F-52FB2B7C7132}"/>
              </a:ext>
            </a:extLst>
          </p:cNvPr>
          <p:cNvSpPr/>
          <p:nvPr/>
        </p:nvSpPr>
        <p:spPr>
          <a:xfrm>
            <a:off x="2453720" y="4666100"/>
            <a:ext cx="8519300" cy="67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로그아웃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네이버 로그인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카카오 로그인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구글 로그인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API, 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문화재청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우리나라 문화재 정보 가져오기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날씨 정보 가져오는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관리자가 회원목록 보는 페이지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문화재 관련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Quiz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초급</a:t>
            </a:r>
          </a:p>
        </p:txBody>
      </p:sp>
      <p:sp>
        <p:nvSpPr>
          <p:cNvPr id="57" name="Rectangle 158">
            <a:extLst>
              <a:ext uri="{FF2B5EF4-FFF2-40B4-BE49-F238E27FC236}">
                <a16:creationId xmlns:a16="http://schemas.microsoft.com/office/drawing/2014/main" id="{4C1B27F8-1329-4829-8D77-BD29DD2D21EA}"/>
              </a:ext>
            </a:extLst>
          </p:cNvPr>
          <p:cNvSpPr/>
          <p:nvPr/>
        </p:nvSpPr>
        <p:spPr>
          <a:xfrm>
            <a:off x="2453720" y="5359194"/>
            <a:ext cx="8519300" cy="670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문화재 관련 퀴즈 중급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고급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실시간 검색 순위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밴드 신청 승인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관리자페이지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검색어 차트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79392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1198</Words>
  <Application>Microsoft Office PowerPoint</Application>
  <PresentationFormat>와이드스크린</PresentationFormat>
  <Paragraphs>250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Aharoni</vt:lpstr>
      <vt:lpstr>Bebas Neue</vt:lpstr>
      <vt:lpstr>Arial</vt:lpstr>
      <vt:lpstr>Source Sans Pro Light</vt:lpstr>
      <vt:lpstr>맑은 고딕</vt:lpstr>
      <vt:lpstr>Source Sans Pro Black</vt:lpstr>
      <vt:lpstr>조선일보명조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이 여란</cp:lastModifiedBy>
  <cp:revision>95</cp:revision>
  <dcterms:created xsi:type="dcterms:W3CDTF">2016-06-03T08:42:27Z</dcterms:created>
  <dcterms:modified xsi:type="dcterms:W3CDTF">2018-07-30T04:53:47Z</dcterms:modified>
</cp:coreProperties>
</file>